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</p:sldMasterIdLst>
  <p:notesMasterIdLst>
    <p:notesMasterId r:id="rId26"/>
  </p:notesMasterIdLst>
  <p:handoutMasterIdLst>
    <p:handoutMasterId r:id="rId27"/>
  </p:handoutMasterIdLst>
  <p:sldIdLst>
    <p:sldId id="284" r:id="rId3"/>
    <p:sldId id="302" r:id="rId4"/>
    <p:sldId id="303" r:id="rId5"/>
    <p:sldId id="322" r:id="rId6"/>
    <p:sldId id="321" r:id="rId7"/>
    <p:sldId id="314" r:id="rId8"/>
    <p:sldId id="305" r:id="rId9"/>
    <p:sldId id="316" r:id="rId10"/>
    <p:sldId id="317" r:id="rId11"/>
    <p:sldId id="318" r:id="rId12"/>
    <p:sldId id="319" r:id="rId13"/>
    <p:sldId id="306" r:id="rId14"/>
    <p:sldId id="312" r:id="rId15"/>
    <p:sldId id="313" r:id="rId16"/>
    <p:sldId id="307" r:id="rId17"/>
    <p:sldId id="308" r:id="rId18"/>
    <p:sldId id="320" r:id="rId19"/>
    <p:sldId id="309" r:id="rId20"/>
    <p:sldId id="310" r:id="rId21"/>
    <p:sldId id="311" r:id="rId22"/>
    <p:sldId id="301" r:id="rId23"/>
    <p:sldId id="323" r:id="rId24"/>
    <p:sldId id="300" r:id="rId25"/>
  </p:sldIdLst>
  <p:sldSz cx="9144000" cy="6858000" type="screen4x3"/>
  <p:notesSz cx="7315200" cy="96012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3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87621" autoAdjust="0"/>
  </p:normalViewPr>
  <p:slideViewPr>
    <p:cSldViewPr>
      <p:cViewPr varScale="1">
        <p:scale>
          <a:sx n="60" d="100"/>
          <a:sy n="60" d="100"/>
        </p:scale>
        <p:origin x="144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24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717" cy="4805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775" y="0"/>
            <a:ext cx="3170717" cy="4805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D9B21-7413-4557-8FF5-D6617162E54F}" type="datetimeFigureOut">
              <a:rPr lang="nl-BE" smtClean="0"/>
              <a:t>26/03/2020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44"/>
            <a:ext cx="3170717" cy="4805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775" y="9119144"/>
            <a:ext cx="3170717" cy="4805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A9855-28C4-4DB9-BBE6-85AEE569031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8757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38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479550" y="663575"/>
            <a:ext cx="4421188" cy="3316288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77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479550" y="663575"/>
            <a:ext cx="4421188" cy="3316288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33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479550" y="663575"/>
            <a:ext cx="4421188" cy="3316288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02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479550" y="663575"/>
            <a:ext cx="4421188" cy="3316288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16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479550" y="663575"/>
            <a:ext cx="4421188" cy="3316288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85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479550" y="663575"/>
            <a:ext cx="4421188" cy="3316288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79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479550" y="663575"/>
            <a:ext cx="4421188" cy="3316288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82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479550" y="663575"/>
            <a:ext cx="4421188" cy="3316288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55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479550" y="663575"/>
            <a:ext cx="4421188" cy="3316288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16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479550" y="663575"/>
            <a:ext cx="4421188" cy="3316288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36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479550" y="663575"/>
            <a:ext cx="4421188" cy="3316288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42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479550" y="663575"/>
            <a:ext cx="4421188" cy="3316288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59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479550" y="663575"/>
            <a:ext cx="4421188" cy="3316288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479550" y="663575"/>
            <a:ext cx="4421188" cy="3316288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51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479550" y="663575"/>
            <a:ext cx="4421188" cy="3316288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51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479550" y="663575"/>
            <a:ext cx="4421188" cy="3316288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05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479550" y="663575"/>
            <a:ext cx="4421188" cy="3316288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26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479550" y="663575"/>
            <a:ext cx="4421188" cy="3316288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4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  <a:extLst/>
          </a:lstStyle>
          <a:p>
            <a:pPr algn="ctr"/>
            <a:r>
              <a:rPr lang="nl-BE">
                <a:solidFill>
                  <a:srgbClr val="FFFFFF"/>
                </a:solidFill>
              </a:rPr>
              <a:t>6 SEP 2016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9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pPr algn="r"/>
            <a:r>
              <a:rPr lang="nn-NO">
                <a:solidFill>
                  <a:schemeClr val="tx2"/>
                </a:solidFill>
              </a:rPr>
              <a:t>NWE6 EU MSCA-ETN NEW-MINE, September 2019, Bergamo - Italy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3124200"/>
            <a:ext cx="6477000" cy="2717800"/>
          </a:xfrm>
        </p:spPr>
        <p:txBody>
          <a:bodyPr rtlCol="0" anchor="b"/>
          <a:lstStyle>
            <a:lvl1pPr>
              <a:defRPr cap="all" baseline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8952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r>
              <a:rPr lang="nl-BE"/>
              <a:t>6 SEP 2016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9"/>
          </a:xfrm>
        </p:spPr>
        <p:txBody>
          <a:bodyPr rtlCol="0"/>
          <a:lstStyle>
            <a:lvl1pPr>
              <a:defRPr sz="2800"/>
            </a:lvl1pPr>
            <a:extLst/>
          </a:lstStyle>
          <a:p>
            <a:pPr algn="ctr"/>
            <a:fld id="{8F82E0A0-C266-4798-8C8F-B9F91E9DA37E}" type="slidenum">
              <a:rPr lang="en-US" sz="28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7"/>
            <a:ext cx="4572000" cy="365125"/>
          </a:xfrm>
        </p:spPr>
        <p:txBody>
          <a:bodyPr rtlCol="0"/>
          <a:lstStyle/>
          <a:p>
            <a:r>
              <a:rPr lang="nn-NO"/>
              <a:t>NWE6 EU MSCA-ETN NEW-MINE, September 2019, Bergamo -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438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  <a:extLst/>
          </a:lstStyle>
          <a:p>
            <a:r>
              <a:rPr lang="nl-BE"/>
              <a:t>6 SEP 2016</a:t>
            </a:r>
            <a:endParaRPr lang="en-US" sz="1400" dirty="0">
              <a:solidFill>
                <a:srgbClr val="3735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9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nn-NO">
                <a:solidFill>
                  <a:srgbClr val="373545"/>
                </a:solidFill>
              </a:rPr>
              <a:t>NWE6 EU MSCA-ETN NEW-MINE, September 2019, Bergamo - Italy</a:t>
            </a:r>
            <a:endParaRPr lang="en-US" dirty="0">
              <a:solidFill>
                <a:srgbClr val="3735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3124200"/>
            <a:ext cx="6477000" cy="2717800"/>
          </a:xfrm>
        </p:spPr>
        <p:txBody>
          <a:bodyPr rtlCol="0" anchor="b"/>
          <a:lstStyle>
            <a:lvl1pPr>
              <a:defRPr cap="all" baseline="0"/>
            </a:lvl1pPr>
            <a:extLst/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212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>
                <a:solidFill>
                  <a:srgbClr val="373545"/>
                </a:solidFill>
              </a:rPr>
              <a:t>6 SEP 2016</a:t>
            </a:r>
            <a:endParaRPr lang="en-US" dirty="0">
              <a:solidFill>
                <a:srgbClr val="373545"/>
              </a:solidFill>
            </a:endParaRPr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373545"/>
                </a:solidFill>
              </a:rPr>
              <a:t>NWE6 EU MSCA-ETN NEW-MINE, September 2019, Bergamo - Italy</a:t>
            </a:r>
            <a:endParaRPr lang="en-US" dirty="0">
              <a:solidFill>
                <a:srgbClr val="373545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803400"/>
            <a:ext cx="8153400" cy="4368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13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1"/>
            <a:ext cx="7123113" cy="1673225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>
                <a:solidFill>
                  <a:srgbClr val="373545"/>
                </a:solidFill>
              </a:rPr>
              <a:t>6 SEP 2016</a:t>
            </a:r>
            <a:endParaRPr lang="en-US" dirty="0">
              <a:solidFill>
                <a:srgbClr val="37354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extLst/>
          </a:lstStyle>
          <a:p>
            <a:fld id="{8F82E0A0-C266-4798-8C8F-B9F91E9DA37E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n-NO">
                <a:solidFill>
                  <a:srgbClr val="373545"/>
                </a:solidFill>
              </a:rPr>
              <a:t>NWE6 EU MSCA-ETN NEW-MINE, September 2019, Bergamo - Italy</a:t>
            </a:r>
            <a:endParaRPr lang="en-US" dirty="0">
              <a:solidFill>
                <a:srgbClr val="373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73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803402"/>
            <a:ext cx="3886200" cy="435816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803399"/>
            <a:ext cx="3886200" cy="435816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nl-BE">
                <a:solidFill>
                  <a:srgbClr val="373545"/>
                </a:solidFill>
              </a:rPr>
              <a:t>6 SEP 2016</a:t>
            </a:r>
            <a:endParaRPr lang="en-US" dirty="0">
              <a:solidFill>
                <a:srgbClr val="37354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nn-NO">
                <a:solidFill>
                  <a:srgbClr val="373545"/>
                </a:solidFill>
              </a:rPr>
              <a:t>NWE6 EU MSCA-ETN NEW-MINE, September 2019, Bergamo - Italy</a:t>
            </a:r>
            <a:endParaRPr lang="en-US" dirty="0">
              <a:solidFill>
                <a:srgbClr val="373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62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57480"/>
            <a:ext cx="6245352" cy="134112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559757"/>
            <a:ext cx="3886200" cy="3505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559757"/>
            <a:ext cx="3886200" cy="3505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nl-BE">
                <a:solidFill>
                  <a:srgbClr val="373545"/>
                </a:solidFill>
              </a:rPr>
              <a:t>6 SEP 2016</a:t>
            </a:r>
            <a:endParaRPr lang="en-US" dirty="0">
              <a:solidFill>
                <a:srgbClr val="37354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nn-NO">
                <a:solidFill>
                  <a:srgbClr val="373545"/>
                </a:solidFill>
              </a:rPr>
              <a:t>NWE6 EU MSCA-ETN NEW-MINE, September 2019, Bergamo - Italy</a:t>
            </a:r>
            <a:endParaRPr lang="en-US" dirty="0">
              <a:solidFill>
                <a:srgbClr val="37354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816383"/>
            <a:ext cx="3886200" cy="707136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816383"/>
            <a:ext cx="3886200" cy="707136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559982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57480"/>
            <a:ext cx="6520849" cy="134112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>
                <a:solidFill>
                  <a:srgbClr val="373545"/>
                </a:solidFill>
              </a:rPr>
              <a:t>6 SEP 2016</a:t>
            </a:r>
            <a:endParaRPr lang="en-US" dirty="0">
              <a:solidFill>
                <a:srgbClr val="3735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373545"/>
                </a:solidFill>
              </a:rPr>
              <a:t>NWE6 EU MSCA-ETN NEW-MINE, September 2019, Bergamo - Italy</a:t>
            </a:r>
            <a:endParaRPr lang="en-US" dirty="0">
              <a:solidFill>
                <a:srgbClr val="3735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647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>
                <a:solidFill>
                  <a:srgbClr val="373545"/>
                </a:solidFill>
              </a:rPr>
              <a:t>6 SEP 2016</a:t>
            </a:r>
            <a:endParaRPr lang="en-US" dirty="0">
              <a:solidFill>
                <a:srgbClr val="3735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373545"/>
                </a:solidFill>
              </a:rPr>
              <a:t>NWE6 EU MSCA-ETN NEW-MINE, September 2019, Bergamo - Italy</a:t>
            </a:r>
            <a:endParaRPr lang="en-US" dirty="0">
              <a:solidFill>
                <a:srgbClr val="3735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43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57480"/>
            <a:ext cx="6520849" cy="1341120"/>
          </a:xfrm>
        </p:spPr>
        <p:txBody>
          <a:bodyPr anchor="b"/>
          <a:lstStyle>
            <a:lvl1pPr algn="l">
              <a:buNone/>
              <a:defRPr sz="4200" b="0"/>
            </a:lvl1pPr>
            <a:extLst/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>
                <a:solidFill>
                  <a:srgbClr val="373545"/>
                </a:solidFill>
              </a:rPr>
              <a:t>6 SEP 2016</a:t>
            </a:r>
            <a:endParaRPr lang="en-US" dirty="0">
              <a:solidFill>
                <a:srgbClr val="3735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373545"/>
                </a:solidFill>
              </a:rPr>
              <a:t>NWE6 EU MSCA-ETN NEW-MINE, September 2019, Bergamo - Italy</a:t>
            </a:r>
            <a:endParaRPr lang="en-US" dirty="0">
              <a:solidFill>
                <a:srgbClr val="3735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05000"/>
            <a:ext cx="1600200" cy="41656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905000"/>
            <a:ext cx="6400800" cy="4267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088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4559808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>
              <a:buNone/>
              <a:defRPr sz="3200"/>
            </a:lvl1pPr>
            <a:extLst/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8952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  <a:extLst/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r>
              <a:rPr lang="nl-BE">
                <a:solidFill>
                  <a:srgbClr val="CEDBE6"/>
                </a:solidFill>
              </a:rPr>
              <a:t>6 SEP 2016</a:t>
            </a:r>
            <a:endParaRPr lang="en-US" dirty="0">
              <a:solidFill>
                <a:srgbClr val="CEDBE6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9"/>
          </a:xfrm>
        </p:spPr>
        <p:txBody>
          <a:bodyPr rtlCol="0"/>
          <a:lstStyle>
            <a:lvl1pPr>
              <a:defRPr sz="2800"/>
            </a:lvl1pPr>
            <a:extLst/>
          </a:lstStyle>
          <a:p>
            <a:fld id="{8F82E0A0-C266-4798-8C8F-B9F91E9DA37E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7"/>
            <a:ext cx="4572000" cy="365125"/>
          </a:xfrm>
        </p:spPr>
        <p:txBody>
          <a:bodyPr rtlCol="0"/>
          <a:lstStyle/>
          <a:p>
            <a:r>
              <a:rPr lang="nn-NO">
                <a:solidFill>
                  <a:srgbClr val="CEDBE6"/>
                </a:solidFill>
              </a:rPr>
              <a:t>NWE6 EU MSCA-ETN NEW-MINE, September 2019, Bergamo - Italy</a:t>
            </a:r>
            <a:endParaRPr lang="en-US" dirty="0">
              <a:solidFill>
                <a:srgbClr val="CEDB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58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6 SEP 2016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NWE6 EU MSCA-ETN NEW-MINE, September 2019, Bergamo - Italy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803400"/>
            <a:ext cx="8153400" cy="436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8952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  <a:extLst/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r>
              <a:rPr lang="nl-BE">
                <a:solidFill>
                  <a:srgbClr val="373545"/>
                </a:solidFill>
              </a:rPr>
              <a:t>6 SEP 2016</a:t>
            </a:r>
            <a:endParaRPr lang="en-US">
              <a:solidFill>
                <a:srgbClr val="37354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9"/>
          </a:xfrm>
        </p:spPr>
        <p:txBody>
          <a:bodyPr rtlCol="0"/>
          <a:lstStyle>
            <a:lvl1pPr>
              <a:defRPr sz="2800"/>
            </a:lvl1pPr>
            <a:extLst/>
          </a:lstStyle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7"/>
            <a:ext cx="4572000" cy="365125"/>
          </a:xfrm>
        </p:spPr>
        <p:txBody>
          <a:bodyPr rtlCol="0"/>
          <a:lstStyle/>
          <a:p>
            <a:r>
              <a:rPr lang="nn-NO">
                <a:solidFill>
                  <a:srgbClr val="373545"/>
                </a:solidFill>
              </a:rPr>
              <a:t>NWE6 EU MSCA-ETN NEW-MINE, September 2019, Bergamo - Italy</a:t>
            </a:r>
            <a:endParaRPr lang="en-US" dirty="0">
              <a:solidFill>
                <a:srgbClr val="373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58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8952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r>
              <a:rPr lang="nl-BE">
                <a:solidFill>
                  <a:srgbClr val="373545"/>
                </a:solidFill>
              </a:rPr>
              <a:t>6 SEP 2016</a:t>
            </a:r>
            <a:endParaRPr lang="en-US">
              <a:solidFill>
                <a:srgbClr val="37354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9"/>
          </a:xfrm>
        </p:spPr>
        <p:txBody>
          <a:bodyPr rtlCol="0"/>
          <a:lstStyle>
            <a:lvl1pPr>
              <a:defRPr sz="2800"/>
            </a:lvl1pPr>
            <a:extLst/>
          </a:lstStyle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7"/>
            <a:ext cx="4572000" cy="365125"/>
          </a:xfrm>
        </p:spPr>
        <p:txBody>
          <a:bodyPr rtlCol="0"/>
          <a:lstStyle/>
          <a:p>
            <a:r>
              <a:rPr lang="nn-NO">
                <a:solidFill>
                  <a:srgbClr val="373545"/>
                </a:solidFill>
              </a:rPr>
              <a:t>NWE6 EU MSCA-ETN NEW-MINE, September 2019, Bergamo - Italy</a:t>
            </a:r>
            <a:endParaRPr lang="en-US" dirty="0">
              <a:solidFill>
                <a:srgbClr val="373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29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  <a:extLst/>
          </a:lstStyle>
          <a:p>
            <a:pPr algn="ctr"/>
            <a:r>
              <a:rPr lang="nl-BE">
                <a:solidFill>
                  <a:srgbClr val="FFFFFF"/>
                </a:solidFill>
              </a:rPr>
              <a:t>6 SEP 2016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9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pPr algn="r"/>
            <a:r>
              <a:rPr lang="nn-NO">
                <a:solidFill>
                  <a:schemeClr val="tx2"/>
                </a:solidFill>
              </a:rPr>
              <a:t>NWE2 EU MSCA-ETN NEW-MINE, 20-22 September 2017, Pori - Finland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3124200"/>
            <a:ext cx="6477000" cy="2717800"/>
          </a:xfrm>
        </p:spPr>
        <p:txBody>
          <a:bodyPr rtlCol="0" anchor="b"/>
          <a:lstStyle>
            <a:lvl1pPr>
              <a:defRPr cap="all" baseline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196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1"/>
            <a:ext cx="7123113" cy="1673225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6 SEP 2016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lang="en-US" sz="2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n-NO"/>
              <a:t>NWE6 EU MSCA-ETN NEW-MINE, September 2019, Bergamo - Italy</a:t>
            </a:r>
            <a:endParaRPr lang="en-US" dirty="0"/>
          </a:p>
        </p:txBody>
      </p:sp>
      <p:pic>
        <p:nvPicPr>
          <p:cNvPr id="11" name="Picture 10" descr="demeterMSCA-ETN Logo7 (1)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791" y="152400"/>
            <a:ext cx="1847209" cy="1117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803402"/>
            <a:ext cx="3886200" cy="43581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803399"/>
            <a:ext cx="3886200" cy="4358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nl-BE"/>
              <a:t>6 SEP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nn-NO"/>
              <a:t>NWE6 EU MSCA-ETN NEW-MINE, September 2019, Bergamo - Italy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57480"/>
            <a:ext cx="6245352" cy="134112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559757"/>
            <a:ext cx="38862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559757"/>
            <a:ext cx="38862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nl-BE"/>
              <a:t>6 SEP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nn-NO"/>
              <a:t>NWE6 EU MSCA-ETN NEW-MINE, September 2019, Bergamo - Italy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816383"/>
            <a:ext cx="3886200" cy="707136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816383"/>
            <a:ext cx="3886200" cy="707136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57480"/>
            <a:ext cx="6520849" cy="13411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6 SEP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NWE6 EU MSCA-ETN NEW-MINE, September 2019, Bergamo - Italy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6 SEP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NWE6 EU MSCA-ETN NEW-MINE, September 2019, Bergamo - Italy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 descr="demeterMSCA-ETN Logo7 (1)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791" y="152400"/>
            <a:ext cx="1847209" cy="1117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57480"/>
            <a:ext cx="6520849" cy="1341120"/>
          </a:xfrm>
        </p:spPr>
        <p:txBody>
          <a:bodyPr anchor="b"/>
          <a:lstStyle>
            <a:lvl1pPr algn="l">
              <a:buNone/>
              <a:defRPr sz="4200" b="0"/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6 SEP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NWE6 EU MSCA-ETN NEW-MINE, September 2019, Bergamo - Italy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05000"/>
            <a:ext cx="1600200" cy="41656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905000"/>
            <a:ext cx="64008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4559808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>
              <a:buNone/>
              <a:defRPr sz="3200"/>
            </a:lvl1pPr>
            <a:extLst/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8952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r>
              <a:rPr lang="nl-BE"/>
              <a:t>6 SEP 2016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9"/>
          </a:xfrm>
        </p:spPr>
        <p:txBody>
          <a:bodyPr rtlCol="0"/>
          <a:lstStyle>
            <a:lvl1pPr>
              <a:defRPr sz="2800"/>
            </a:lvl1pPr>
            <a:extLst/>
          </a:lstStyle>
          <a:p>
            <a:pPr algn="ctr"/>
            <a:fld id="{8F82E0A0-C266-4798-8C8F-B9F91E9DA37E}" type="slidenum">
              <a:rPr lang="en-US" sz="28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7"/>
            <a:ext cx="4572000" cy="365125"/>
          </a:xfrm>
        </p:spPr>
        <p:txBody>
          <a:bodyPr rtlCol="0"/>
          <a:lstStyle/>
          <a:p>
            <a:r>
              <a:rPr lang="nn-NO"/>
              <a:t>NWE6 EU MSCA-ETN NEW-MINE, September 2019, Bergamo - Italy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803400"/>
            <a:ext cx="8153400" cy="4323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  <a:extLst/>
          </a:lstStyle>
          <a:p>
            <a:r>
              <a:rPr lang="nl-BE"/>
              <a:t>6 SEP 2016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2" y="6248207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  <a:extLst/>
          </a:lstStyle>
          <a:p>
            <a:pPr algn="r"/>
            <a:r>
              <a:rPr lang="nn-NO" sz="1400">
                <a:solidFill>
                  <a:schemeClr val="tx2"/>
                </a:solidFill>
              </a:rPr>
              <a:t>NWE6 EU MSCA-ETN NEW-MINE, September 2019, Bergamo - Italy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460227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505947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505947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498010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7480"/>
            <a:ext cx="6301292" cy="134112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892" y="500442"/>
            <a:ext cx="2209800" cy="9312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hf hdr="0" dt="0"/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803400"/>
            <a:ext cx="8153400" cy="4323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  <a:extLst/>
          </a:lstStyle>
          <a:p>
            <a:r>
              <a:rPr lang="nl-BE">
                <a:solidFill>
                  <a:srgbClr val="373545"/>
                </a:solidFill>
              </a:rPr>
              <a:t>6 SEP 2016</a:t>
            </a:r>
            <a:endParaRPr lang="en-US" dirty="0">
              <a:solidFill>
                <a:srgbClr val="3735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2" y="6248207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  <a:extLst/>
          </a:lstStyle>
          <a:p>
            <a:r>
              <a:rPr lang="nn-NO">
                <a:solidFill>
                  <a:srgbClr val="373545"/>
                </a:solidFill>
              </a:rPr>
              <a:t>NWE6 EU MSCA-ETN NEW-MINE, September 2019, Bergamo - Italy</a:t>
            </a:r>
            <a:endParaRPr lang="en-US" dirty="0">
              <a:solidFill>
                <a:srgbClr val="373545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460227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505947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505947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498010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  <a:extLst/>
          </a:lstStyle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7480"/>
            <a:ext cx="6301292" cy="134112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892" y="500442"/>
            <a:ext cx="2209800" cy="93127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892" y="500442"/>
            <a:ext cx="2209800" cy="93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8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</p:sldLayoutIdLst>
  <p:hf hdr="0" dt="0"/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jpeg"/><Relationship Id="rId4" Type="http://schemas.openxmlformats.org/officeDocument/2006/relationships/hyperlink" Target="http://ec.europa.eu/index_en.ht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bastian.kueppers@unileoben.ac.at" TargetMode="External"/><Relationship Id="rId3" Type="http://schemas.openxmlformats.org/officeDocument/2006/relationships/image" Target="../media/image4.png"/><Relationship Id="rId7" Type="http://schemas.openxmlformats.org/officeDocument/2006/relationships/hyperlink" Target="mailto:cristina.garcialopez@iar.rwth-aachen.de" TargetMode="Externa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Christin.Bobe@UGent.be" TargetMode="External"/><Relationship Id="rId11" Type="http://schemas.openxmlformats.org/officeDocument/2006/relationships/image" Target="../media/image35.png"/><Relationship Id="rId5" Type="http://schemas.openxmlformats.org/officeDocument/2006/relationships/image" Target="../media/image5.jpeg"/><Relationship Id="rId10" Type="http://schemas.openxmlformats.org/officeDocument/2006/relationships/image" Target="../media/image34.png"/><Relationship Id="rId4" Type="http://schemas.openxmlformats.org/officeDocument/2006/relationships/hyperlink" Target="http://ec.europa.eu/index_en.htm" TargetMode="External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half" idx="2"/>
          </p:nvPr>
        </p:nvSpPr>
        <p:spPr>
          <a:xfrm>
            <a:off x="1524000" y="5410200"/>
            <a:ext cx="7315200" cy="1447799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J.C. Hernández Parrodi, C. Bobe, C. García López and B. Küppers</a:t>
            </a:r>
          </a:p>
          <a:p>
            <a:r>
              <a:rPr lang="en-US" sz="2000" dirty="0"/>
              <a:t>Renewi Belgium, </a:t>
            </a:r>
            <a:r>
              <a:rPr lang="en-US" sz="2000" dirty="0" err="1"/>
              <a:t>UGent</a:t>
            </a:r>
            <a:r>
              <a:rPr lang="en-US" sz="2000" dirty="0"/>
              <a:t>, RWTH Aachen and </a:t>
            </a:r>
            <a:r>
              <a:rPr lang="en-US" sz="2000" dirty="0" err="1"/>
              <a:t>Montanuniversität</a:t>
            </a:r>
            <a:r>
              <a:rPr lang="en-US" sz="2000" dirty="0"/>
              <a:t> </a:t>
            </a:r>
            <a:r>
              <a:rPr lang="en-US" sz="2000" dirty="0" err="1"/>
              <a:t>Leoben</a:t>
            </a:r>
            <a:endParaRPr lang="en-US" sz="2000" dirty="0"/>
          </a:p>
          <a:p>
            <a:endParaRPr lang="en-US" sz="600" dirty="0"/>
          </a:p>
          <a:p>
            <a:r>
              <a:rPr lang="en-US" sz="2300" dirty="0"/>
              <a:t>5</a:t>
            </a:r>
            <a:r>
              <a:rPr lang="en-US" sz="2300" baseline="30000" dirty="0"/>
              <a:t>th</a:t>
            </a:r>
            <a:r>
              <a:rPr lang="en-US" sz="2300" dirty="0"/>
              <a:t> International Symposium on Enhanced Landfill Mining Symposium (ELFM V)</a:t>
            </a:r>
          </a:p>
          <a:p>
            <a:r>
              <a:rPr lang="en-US" sz="2300" dirty="0"/>
              <a:t>February 6</a:t>
            </a:r>
            <a:r>
              <a:rPr lang="en-US" sz="2300" baseline="30000" dirty="0"/>
              <a:t>th</a:t>
            </a:r>
            <a:r>
              <a:rPr lang="en-US" sz="2300" dirty="0"/>
              <a:t> 2020, Leuven - Belgium</a:t>
            </a:r>
          </a:p>
        </p:txBody>
      </p:sp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1600200" y="4608872"/>
            <a:ext cx="73152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Innovative Landfill Exploration and Mechanical Processing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2800" b="1" smtClean="0">
                <a:solidFill>
                  <a:srgbClr val="FFFFFF"/>
                </a:solidFill>
              </a:rPr>
              <a:pPr algn="ctr"/>
              <a:t>1</a:t>
            </a:fld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914400"/>
            <a:ext cx="7467600" cy="28814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EBA9C4-6A45-4891-A1FA-17B1C073D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4011908"/>
            <a:ext cx="5257800" cy="5600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effectLst/>
                <a:latin typeface="Tahoma" pitchFamily="34" charset="0"/>
                <a:cs typeface="Tahoma" pitchFamily="34" charset="0"/>
              </a:rPr>
              <a:t>The NEW-MINE project has received funding from the European Union's EU Framework Programme for Research and Innovation Horizon 2020 under</a:t>
            </a:r>
          </a:p>
          <a:p>
            <a:pPr lvl="0" algn="ctr"/>
            <a:r>
              <a:rPr kumimoji="0" lang="en-GB" altLang="en-US" sz="1100" b="0" i="0" u="none" strike="noStrike" cap="none" normalizeH="0" baseline="0" dirty="0">
                <a:ln>
                  <a:noFill/>
                </a:ln>
                <a:effectLst/>
                <a:latin typeface="Tahoma" pitchFamily="34" charset="0"/>
                <a:cs typeface="Tahoma" pitchFamily="34" charset="0"/>
              </a:rPr>
              <a:t>Grant Agreement No. 721185; </a:t>
            </a:r>
            <a:r>
              <a:rPr kumimoji="0" lang="en-GB" altLang="en-US" sz="11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ahoma" pitchFamily="34" charset="0"/>
                <a:cs typeface="Tahoma" pitchFamily="34" charset="0"/>
              </a:rPr>
              <a:t>www.</a:t>
            </a:r>
            <a:r>
              <a:rPr lang="en-GB" sz="1100" u="sng" dirty="0">
                <a:solidFill>
                  <a:srgbClr val="0070C0"/>
                </a:solidFill>
              </a:rPr>
              <a:t>new-mine.eu</a:t>
            </a:r>
            <a:endParaRPr kumimoji="0" lang="en-GB" altLang="en-US" sz="1100" b="0" i="0" u="sng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2" descr="http://new-mine.eu/wp-content/uploads/2016/10/flag_yellow_low.jpg">
            <a:hlinkClick r:id="rId4"/>
            <a:extLst>
              <a:ext uri="{FF2B5EF4-FFF2-40B4-BE49-F238E27FC236}">
                <a16:creationId xmlns:a16="http://schemas.microsoft.com/office/drawing/2014/main" id="{ADDBEF62-1DC1-434D-9575-F5524DF9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000" y="3603848"/>
            <a:ext cx="53999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889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04" y="2362200"/>
            <a:ext cx="8425884" cy="419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Second survey – Waste material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6700" y="1914435"/>
            <a:ext cx="5704638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2. Exploration of the electrical conductivity of the waste </a:t>
            </a:r>
          </a:p>
        </p:txBody>
      </p:sp>
    </p:spTree>
    <p:extLst>
      <p:ext uri="{BB962C8B-B14F-4D97-AF65-F5344CB8AC3E}">
        <p14:creationId xmlns:p14="http://schemas.microsoft.com/office/powerpoint/2010/main" val="1100641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350" y="2486024"/>
            <a:ext cx="6173796" cy="30708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Second survey – Waste material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6700" y="1914435"/>
            <a:ext cx="5704638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2. Exploration of the electrical conductivity of the waste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5410200"/>
            <a:ext cx="7543800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US" sz="2800" b="1" dirty="0">
                <a:sym typeface="Wingdings" panose="05000000000000000000" pitchFamily="2" charset="2"/>
              </a:rPr>
              <a:t>Large variation in electrical conductivity </a:t>
            </a:r>
          </a:p>
          <a:p>
            <a:pPr algn="ctr"/>
            <a:r>
              <a:rPr lang="en-US" sz="2800" b="1" dirty="0">
                <a:sym typeface="Wingdings" panose="05000000000000000000" pitchFamily="2" charset="2"/>
              </a:rPr>
              <a:t>= large variation in waste material composition?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66138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F657E3-FB43-4688-BE60-EC85A7AEF4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71" y="2113234"/>
            <a:ext cx="3186000" cy="42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799" y="3467209"/>
            <a:ext cx="4114801" cy="3116153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6518176" cy="1341120"/>
          </a:xfrm>
        </p:spPr>
        <p:txBody>
          <a:bodyPr>
            <a:normAutofit/>
          </a:bodyPr>
          <a:lstStyle/>
          <a:p>
            <a:r>
              <a:rPr lang="en-US" dirty="0"/>
              <a:t>Excavation of LF waste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12</a:t>
            </a:fld>
            <a:endParaRPr lang="en-US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7E58D789-88B5-4898-ADAC-47793AD0F91F}"/>
              </a:ext>
            </a:extLst>
          </p:cNvPr>
          <p:cNvSpPr txBox="1">
            <a:spLocks/>
          </p:cNvSpPr>
          <p:nvPr/>
        </p:nvSpPr>
        <p:spPr>
          <a:xfrm>
            <a:off x="228600" y="6400800"/>
            <a:ext cx="8686800" cy="365125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International Symposium on Enhanced Landfill Mining (ELFM V), February 6</a:t>
            </a:r>
            <a:r>
              <a:rPr lang="en-US" baseline="30000" dirty="0"/>
              <a:t>th</a:t>
            </a:r>
            <a:r>
              <a:rPr lang="en-US" dirty="0"/>
              <a:t> 2020, Leuven - Belgium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9E3C2A-BD04-4D42-9F5A-BEDA32E8F468}"/>
              </a:ext>
            </a:extLst>
          </p:cNvPr>
          <p:cNvSpPr txBox="1"/>
          <p:nvPr/>
        </p:nvSpPr>
        <p:spPr>
          <a:xfrm>
            <a:off x="333872" y="2113234"/>
            <a:ext cx="3178702" cy="369332"/>
          </a:xfrm>
          <a:prstGeom prst="rect">
            <a:avLst/>
          </a:prstGeom>
          <a:solidFill>
            <a:srgbClr val="00737E">
              <a:alpha val="5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Waste excavation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D025CB51-EBB2-482E-82F0-672F47D1EF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600" y="2035153"/>
            <a:ext cx="5029200" cy="44741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prstClr val="black"/>
                </a:solidFill>
                <a:cs typeface="Calibri"/>
              </a:rPr>
              <a:t>Total of ~</a:t>
            </a:r>
            <a:r>
              <a:rPr lang="en-US" sz="2000" b="1" dirty="0">
                <a:cs typeface="Calibri"/>
              </a:rPr>
              <a:t>370</a:t>
            </a:r>
            <a:r>
              <a:rPr lang="en-US" sz="2000" b="1" dirty="0">
                <a:solidFill>
                  <a:srgbClr val="FF0000"/>
                </a:solidFill>
                <a:cs typeface="Calibri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Calibri"/>
              </a:rPr>
              <a:t>Mg</a:t>
            </a:r>
            <a:r>
              <a:rPr lang="en-US" sz="2000" dirty="0">
                <a:solidFill>
                  <a:prstClr val="black"/>
                </a:solidFill>
                <a:cs typeface="Calibri"/>
              </a:rPr>
              <a:t> of waste excavated</a:t>
            </a:r>
          </a:p>
          <a:p>
            <a:pPr marL="0" indent="0">
              <a:buNone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0204357-C29C-4CAB-AD53-258493861B57}"/>
              </a:ext>
            </a:extLst>
          </p:cNvPr>
          <p:cNvSpPr txBox="1">
            <a:spLocks/>
          </p:cNvSpPr>
          <p:nvPr/>
        </p:nvSpPr>
        <p:spPr>
          <a:xfrm>
            <a:off x="3657600" y="2438400"/>
            <a:ext cx="5029200" cy="44741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>
                <a:solidFill>
                  <a:prstClr val="black"/>
                </a:solidFill>
                <a:cs typeface="Calibri"/>
              </a:rPr>
              <a:t>Avg. bulk density of ~</a:t>
            </a:r>
            <a:r>
              <a:rPr lang="en-US" sz="2000" b="1" dirty="0">
                <a:cs typeface="Calibri"/>
              </a:rPr>
              <a:t>800</a:t>
            </a:r>
            <a:r>
              <a:rPr lang="en-US" sz="2000" b="1" dirty="0">
                <a:solidFill>
                  <a:prstClr val="black"/>
                </a:solidFill>
                <a:cs typeface="Calibri"/>
              </a:rPr>
              <a:t> kg/m</a:t>
            </a:r>
            <a:r>
              <a:rPr lang="en-US" sz="2000" b="1" baseline="30000" dirty="0">
                <a:solidFill>
                  <a:prstClr val="black"/>
                </a:solidFill>
                <a:cs typeface="Calibri"/>
              </a:rPr>
              <a:t>3</a:t>
            </a:r>
          </a:p>
          <a:p>
            <a:endParaRPr lang="en-US" sz="2000" dirty="0">
              <a:solidFill>
                <a:prstClr val="black"/>
              </a:solidFill>
              <a:cs typeface="Calibri"/>
            </a:endParaRPr>
          </a:p>
          <a:p>
            <a:pPr marL="0" indent="0">
              <a:buFont typeface="Wingdings"/>
              <a:buNone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288F5D15-5AE2-4294-A173-FE1DB3F36EDF}"/>
              </a:ext>
            </a:extLst>
          </p:cNvPr>
          <p:cNvSpPr txBox="1">
            <a:spLocks/>
          </p:cNvSpPr>
          <p:nvPr/>
        </p:nvSpPr>
        <p:spPr>
          <a:xfrm>
            <a:off x="3657600" y="2852056"/>
            <a:ext cx="5029200" cy="44741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>
                <a:solidFill>
                  <a:prstClr val="black"/>
                </a:solidFill>
                <a:cs typeface="Calibri"/>
              </a:rPr>
              <a:t>Avg. water content of ~</a:t>
            </a:r>
            <a:r>
              <a:rPr lang="en-US" sz="2000" b="1" dirty="0">
                <a:cs typeface="Calibri"/>
              </a:rPr>
              <a:t>30</a:t>
            </a:r>
            <a:r>
              <a:rPr lang="en-US" sz="2000" b="1" dirty="0">
                <a:solidFill>
                  <a:prstClr val="black"/>
                </a:solidFill>
                <a:cs typeface="Calibri"/>
              </a:rPr>
              <a:t> wt.% </a:t>
            </a:r>
            <a:r>
              <a:rPr lang="en-US" sz="2000" dirty="0">
                <a:solidFill>
                  <a:prstClr val="black"/>
                </a:solidFill>
                <a:cs typeface="Calibri"/>
              </a:rPr>
              <a:t>(raw state)</a:t>
            </a:r>
          </a:p>
          <a:p>
            <a:endParaRPr lang="en-US" sz="2000" dirty="0">
              <a:solidFill>
                <a:prstClr val="black"/>
              </a:solidFill>
              <a:cs typeface="Calibri"/>
            </a:endParaRPr>
          </a:p>
          <a:p>
            <a:pPr marL="0" indent="0">
              <a:buFont typeface="Wingdings"/>
              <a:buNone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17F2EBB-69F2-473C-825B-0E31A9B70CDC}"/>
              </a:ext>
            </a:extLst>
          </p:cNvPr>
          <p:cNvSpPr txBox="1">
            <a:spLocks/>
          </p:cNvSpPr>
          <p:nvPr/>
        </p:nvSpPr>
        <p:spPr>
          <a:xfrm>
            <a:off x="3657599" y="3254828"/>
            <a:ext cx="5029200" cy="44741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>
                <a:solidFill>
                  <a:prstClr val="black"/>
                </a:solidFill>
                <a:cs typeface="Calibri"/>
              </a:rPr>
              <a:t>Avg. </a:t>
            </a:r>
            <a:r>
              <a:rPr lang="en-US" sz="2000" b="1" dirty="0">
                <a:solidFill>
                  <a:prstClr val="black"/>
                </a:solidFill>
                <a:cs typeface="Calibri"/>
              </a:rPr>
              <a:t>material composition</a:t>
            </a:r>
            <a:r>
              <a:rPr lang="en-US" sz="2000" dirty="0">
                <a:solidFill>
                  <a:prstClr val="black"/>
                </a:solidFill>
                <a:cs typeface="Calibri"/>
              </a:rPr>
              <a:t>:</a:t>
            </a:r>
          </a:p>
          <a:p>
            <a:endParaRPr lang="en-US" sz="2000" dirty="0">
              <a:solidFill>
                <a:prstClr val="black"/>
              </a:solidFill>
              <a:cs typeface="Calibri"/>
            </a:endParaRPr>
          </a:p>
          <a:p>
            <a:pPr marL="0" indent="0">
              <a:buFont typeface="Wingdings"/>
              <a:buNone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63ECDF-EE01-4115-99C3-3A0D3790224D}"/>
              </a:ext>
            </a:extLst>
          </p:cNvPr>
          <p:cNvSpPr/>
          <p:nvPr/>
        </p:nvSpPr>
        <p:spPr>
          <a:xfrm>
            <a:off x="4245428" y="5717245"/>
            <a:ext cx="983226" cy="538844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5BE4B0-1E14-4720-A966-B0E42320A476}"/>
              </a:ext>
            </a:extLst>
          </p:cNvPr>
          <p:cNvSpPr/>
          <p:nvPr/>
        </p:nvSpPr>
        <p:spPr>
          <a:xfrm>
            <a:off x="7010400" y="5126092"/>
            <a:ext cx="685800" cy="468691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1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10" grpId="0"/>
      <p:bldP spid="12" grpId="0"/>
      <p:bldP spid="13" grpId="0"/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C09052-3005-4235-8F32-1E4330D7E5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66" y="2267783"/>
            <a:ext cx="5040000" cy="3780000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6518176" cy="1341120"/>
          </a:xfrm>
        </p:spPr>
        <p:txBody>
          <a:bodyPr>
            <a:normAutofit/>
          </a:bodyPr>
          <a:lstStyle/>
          <a:p>
            <a:r>
              <a:rPr lang="en-US" dirty="0"/>
              <a:t>Mech. pre-processing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13</a:t>
            </a:fld>
            <a:endParaRPr lang="en-US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7E58D789-88B5-4898-ADAC-47793AD0F91F}"/>
              </a:ext>
            </a:extLst>
          </p:cNvPr>
          <p:cNvSpPr txBox="1">
            <a:spLocks/>
          </p:cNvSpPr>
          <p:nvPr/>
        </p:nvSpPr>
        <p:spPr>
          <a:xfrm>
            <a:off x="228600" y="6400800"/>
            <a:ext cx="8686800" cy="365125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International Symposium on Enhanced Landfill Mining (ELFM V), February 6</a:t>
            </a:r>
            <a:r>
              <a:rPr lang="en-US" baseline="30000" dirty="0"/>
              <a:t>th</a:t>
            </a:r>
            <a:r>
              <a:rPr lang="en-US" dirty="0"/>
              <a:t> 2020, Leuven - Belgium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C2EAFAB-4BFD-4CCD-8B34-3F35B109BD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44002" y="2732838"/>
            <a:ext cx="3352800" cy="657732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prstClr val="black"/>
                </a:solidFill>
                <a:cs typeface="Calibri"/>
              </a:rPr>
              <a:t>Ballistic separator </a:t>
            </a:r>
            <a:r>
              <a:rPr lang="en-US" sz="2000" b="1" dirty="0">
                <a:solidFill>
                  <a:prstClr val="black"/>
                </a:solidFill>
                <a:cs typeface="Calibri"/>
              </a:rPr>
              <a:t>Stadler STT 600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9EB780-ABC6-47E4-BBFD-F84D0187DCEB}"/>
              </a:ext>
            </a:extLst>
          </p:cNvPr>
          <p:cNvSpPr txBox="1"/>
          <p:nvPr/>
        </p:nvSpPr>
        <p:spPr>
          <a:xfrm>
            <a:off x="337366" y="2267783"/>
            <a:ext cx="5040000" cy="369332"/>
          </a:xfrm>
          <a:prstGeom prst="rect">
            <a:avLst/>
          </a:prstGeom>
          <a:solidFill>
            <a:srgbClr val="00737E">
              <a:alpha val="50000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Ballistic separation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B0FEADC-A90B-4B53-A249-E42047C01251}"/>
              </a:ext>
            </a:extLst>
          </p:cNvPr>
          <p:cNvSpPr txBox="1">
            <a:spLocks/>
          </p:cNvSpPr>
          <p:nvPr/>
        </p:nvSpPr>
        <p:spPr>
          <a:xfrm>
            <a:off x="5446460" y="4767303"/>
            <a:ext cx="3352800" cy="657732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>
                <a:solidFill>
                  <a:prstClr val="black"/>
                </a:solidFill>
                <a:cs typeface="Calibri"/>
              </a:rPr>
              <a:t>Landfill waste processed </a:t>
            </a:r>
            <a:r>
              <a:rPr lang="en-US" sz="2000" b="1" dirty="0">
                <a:solidFill>
                  <a:prstClr val="black"/>
                </a:solidFill>
                <a:cs typeface="Calibri"/>
              </a:rPr>
              <a:t>directly</a:t>
            </a:r>
            <a:r>
              <a:rPr lang="en-US" sz="2000" dirty="0">
                <a:solidFill>
                  <a:prstClr val="black"/>
                </a:solidFill>
                <a:cs typeface="Calibri"/>
              </a:rPr>
              <a:t> after exc.</a:t>
            </a:r>
          </a:p>
          <a:p>
            <a:endParaRPr lang="en-US" sz="2000" b="1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930F0831-F213-415A-8CBE-F2229D22BE59}"/>
              </a:ext>
            </a:extLst>
          </p:cNvPr>
          <p:cNvSpPr txBox="1">
            <a:spLocks/>
          </p:cNvSpPr>
          <p:nvPr/>
        </p:nvSpPr>
        <p:spPr>
          <a:xfrm>
            <a:off x="5451376" y="5590668"/>
            <a:ext cx="3352800" cy="6577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>
                <a:solidFill>
                  <a:prstClr val="black"/>
                </a:solidFill>
                <a:cs typeface="Calibri"/>
              </a:rPr>
              <a:t>Avg. throughput ~</a:t>
            </a:r>
            <a:r>
              <a:rPr lang="en-US" sz="2000" b="1" dirty="0">
                <a:cs typeface="Calibri"/>
              </a:rPr>
              <a:t>200</a:t>
            </a:r>
            <a:r>
              <a:rPr lang="en-US" sz="2000" b="1" dirty="0">
                <a:solidFill>
                  <a:prstClr val="black"/>
                </a:solidFill>
                <a:cs typeface="Calibri"/>
              </a:rPr>
              <a:t> m</a:t>
            </a:r>
            <a:r>
              <a:rPr lang="en-US" sz="2000" b="1" baseline="30000" dirty="0">
                <a:solidFill>
                  <a:prstClr val="black"/>
                </a:solidFill>
                <a:cs typeface="Calibri"/>
              </a:rPr>
              <a:t>3</a:t>
            </a:r>
            <a:r>
              <a:rPr lang="en-US" sz="2000" b="1" dirty="0">
                <a:solidFill>
                  <a:prstClr val="black"/>
                </a:solidFill>
                <a:cs typeface="Calibri"/>
              </a:rPr>
              <a:t>/h</a:t>
            </a:r>
            <a:endParaRPr lang="en-US" sz="1700" dirty="0">
              <a:solidFill>
                <a:prstClr val="black"/>
              </a:solidFill>
              <a:cs typeface="Calibri"/>
            </a:endParaRPr>
          </a:p>
          <a:p>
            <a:endParaRPr lang="en-US" sz="2000" b="1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E36C954-5F2C-4048-A3CE-23F19E187C6E}"/>
              </a:ext>
            </a:extLst>
          </p:cNvPr>
          <p:cNvSpPr txBox="1">
            <a:spLocks/>
          </p:cNvSpPr>
          <p:nvPr/>
        </p:nvSpPr>
        <p:spPr>
          <a:xfrm>
            <a:off x="5444002" y="3432687"/>
            <a:ext cx="3352800" cy="365125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US" sz="1800" dirty="0">
                <a:solidFill>
                  <a:prstClr val="black"/>
                </a:solidFill>
                <a:cs typeface="Calibri"/>
              </a:rPr>
              <a:t>3D fraction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63873200-B0E8-40EF-B452-BC81BA4B497D}"/>
              </a:ext>
            </a:extLst>
          </p:cNvPr>
          <p:cNvSpPr txBox="1">
            <a:spLocks/>
          </p:cNvSpPr>
          <p:nvPr/>
        </p:nvSpPr>
        <p:spPr>
          <a:xfrm>
            <a:off x="5444002" y="3797812"/>
            <a:ext cx="3352800" cy="365125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US" sz="1800" dirty="0">
                <a:solidFill>
                  <a:prstClr val="black"/>
                </a:solidFill>
                <a:cs typeface="Calibri"/>
              </a:rPr>
              <a:t>2D fraction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75154911-0E18-4B1A-B79F-A8038935D248}"/>
              </a:ext>
            </a:extLst>
          </p:cNvPr>
          <p:cNvSpPr txBox="1">
            <a:spLocks/>
          </p:cNvSpPr>
          <p:nvPr/>
        </p:nvSpPr>
        <p:spPr>
          <a:xfrm>
            <a:off x="5444002" y="4120313"/>
            <a:ext cx="3352800" cy="365125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US" sz="1800" dirty="0">
                <a:solidFill>
                  <a:prstClr val="black"/>
                </a:solidFill>
                <a:cs typeface="Calibri"/>
              </a:rPr>
              <a:t>Under-screen fraction</a:t>
            </a:r>
          </a:p>
        </p:txBody>
      </p:sp>
    </p:spTree>
    <p:extLst>
      <p:ext uri="{BB962C8B-B14F-4D97-AF65-F5344CB8AC3E}">
        <p14:creationId xmlns:p14="http://schemas.microsoft.com/office/powerpoint/2010/main" val="418652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B1D9D-D93B-4BC1-AA31-AEFEDD362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69" y="1775162"/>
            <a:ext cx="5811061" cy="4267796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6518176" cy="1341120"/>
          </a:xfrm>
        </p:spPr>
        <p:txBody>
          <a:bodyPr>
            <a:normAutofit/>
          </a:bodyPr>
          <a:lstStyle/>
          <a:p>
            <a:r>
              <a:rPr lang="en-US" dirty="0"/>
              <a:t>Mech. pre-processing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14</a:t>
            </a:fld>
            <a:endParaRPr lang="en-US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7E58D789-88B5-4898-ADAC-47793AD0F91F}"/>
              </a:ext>
            </a:extLst>
          </p:cNvPr>
          <p:cNvSpPr txBox="1">
            <a:spLocks/>
          </p:cNvSpPr>
          <p:nvPr/>
        </p:nvSpPr>
        <p:spPr>
          <a:xfrm>
            <a:off x="228600" y="6400800"/>
            <a:ext cx="8686800" cy="365125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International Symposium on Enhanced Landfill Mining (ELFM V), February 6</a:t>
            </a:r>
            <a:r>
              <a:rPr lang="en-US" baseline="30000" dirty="0"/>
              <a:t>th</a:t>
            </a:r>
            <a:r>
              <a:rPr lang="en-US" dirty="0"/>
              <a:t> 2020, Leuven - Belgium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08283691-ED96-45AE-8328-9102B27B1A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6539" y="2734927"/>
            <a:ext cx="943897" cy="389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cs typeface="Calibri"/>
              </a:rPr>
              <a:t>3</a:t>
            </a:r>
            <a:r>
              <a:rPr lang="en-US" sz="1800" b="1" dirty="0">
                <a:solidFill>
                  <a:prstClr val="black"/>
                </a:solidFill>
                <a:cs typeface="Calibri"/>
              </a:rPr>
              <a:t> wt.%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D87E8354-8AD4-4C0A-B862-1E1750D092E6}"/>
              </a:ext>
            </a:extLst>
          </p:cNvPr>
          <p:cNvSpPr txBox="1">
            <a:spLocks/>
          </p:cNvSpPr>
          <p:nvPr/>
        </p:nvSpPr>
        <p:spPr>
          <a:xfrm>
            <a:off x="720213" y="3292475"/>
            <a:ext cx="956187" cy="365125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/>
              <a:buNone/>
            </a:pPr>
            <a:r>
              <a:rPr lang="en-US" sz="1800" b="1" dirty="0">
                <a:cs typeface="Calibri"/>
              </a:rPr>
              <a:t>4</a:t>
            </a:r>
            <a:r>
              <a:rPr lang="en-US" sz="1800" b="1" dirty="0">
                <a:solidFill>
                  <a:prstClr val="black"/>
                </a:solidFill>
                <a:cs typeface="Calibri"/>
              </a:rPr>
              <a:t> wt.%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5EF4ECB5-61FA-452F-A10C-A45F3DCDF1D8}"/>
              </a:ext>
            </a:extLst>
          </p:cNvPr>
          <p:cNvSpPr txBox="1">
            <a:spLocks/>
          </p:cNvSpPr>
          <p:nvPr/>
        </p:nvSpPr>
        <p:spPr>
          <a:xfrm>
            <a:off x="7467600" y="4107219"/>
            <a:ext cx="883008" cy="41344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/>
              <a:buNone/>
            </a:pPr>
            <a:r>
              <a:rPr lang="en-US" sz="1800" b="1" dirty="0">
                <a:cs typeface="Calibri"/>
              </a:rPr>
              <a:t>5</a:t>
            </a:r>
            <a:r>
              <a:rPr lang="en-US" sz="1800" b="1" dirty="0">
                <a:solidFill>
                  <a:prstClr val="black"/>
                </a:solidFill>
                <a:cs typeface="Calibri"/>
              </a:rPr>
              <a:t> wt.%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C45EA8D6-2A7E-43C5-ABDC-E6C73015A10D}"/>
              </a:ext>
            </a:extLst>
          </p:cNvPr>
          <p:cNvSpPr txBox="1">
            <a:spLocks/>
          </p:cNvSpPr>
          <p:nvPr/>
        </p:nvSpPr>
        <p:spPr>
          <a:xfrm>
            <a:off x="1143000" y="4683674"/>
            <a:ext cx="1066800" cy="365125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/>
              <a:buNone/>
            </a:pPr>
            <a:r>
              <a:rPr lang="en-US" sz="1800" b="1" dirty="0">
                <a:cs typeface="Calibri"/>
              </a:rPr>
              <a:t>11</a:t>
            </a:r>
            <a:r>
              <a:rPr lang="en-US" sz="1800" b="1" dirty="0">
                <a:solidFill>
                  <a:prstClr val="black"/>
                </a:solidFill>
                <a:cs typeface="Calibri"/>
              </a:rPr>
              <a:t> wt.%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8A4705C3-8863-4F53-B80A-A5D13724ED94}"/>
              </a:ext>
            </a:extLst>
          </p:cNvPr>
          <p:cNvSpPr txBox="1">
            <a:spLocks/>
          </p:cNvSpPr>
          <p:nvPr/>
        </p:nvSpPr>
        <p:spPr>
          <a:xfrm>
            <a:off x="4495800" y="5985682"/>
            <a:ext cx="1143000" cy="360634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/>
              <a:buNone/>
            </a:pPr>
            <a:r>
              <a:rPr lang="en-US" sz="1800" b="1" dirty="0">
                <a:cs typeface="Calibri"/>
              </a:rPr>
              <a:t>77</a:t>
            </a:r>
            <a:r>
              <a:rPr lang="en-US" sz="1800" b="1" dirty="0">
                <a:solidFill>
                  <a:prstClr val="black"/>
                </a:solidFill>
                <a:cs typeface="Calibri"/>
              </a:rPr>
              <a:t> wt.%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574CAFD-8DAB-465C-A4B8-73308F875687}"/>
              </a:ext>
            </a:extLst>
          </p:cNvPr>
          <p:cNvSpPr txBox="1">
            <a:spLocks/>
          </p:cNvSpPr>
          <p:nvPr/>
        </p:nvSpPr>
        <p:spPr>
          <a:xfrm>
            <a:off x="6780853" y="6015159"/>
            <a:ext cx="2286000" cy="41344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/>
              <a:buNone/>
            </a:pPr>
            <a:r>
              <a:rPr lang="en-US" sz="1600" b="1" dirty="0">
                <a:solidFill>
                  <a:prstClr val="black"/>
                </a:solidFill>
                <a:cs typeface="Calibri"/>
              </a:rPr>
              <a:t>(wt.% in raw state)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0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  <p:bldP spid="17" grpId="0"/>
      <p:bldP spid="18" grpId="0"/>
      <p:bldP spid="19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6518176" cy="1341120"/>
          </a:xfrm>
        </p:spPr>
        <p:txBody>
          <a:bodyPr>
            <a:normAutofit fontScale="90000"/>
          </a:bodyPr>
          <a:lstStyle/>
          <a:p>
            <a:r>
              <a:rPr lang="en-US" dirty="0"/>
              <a:t>Mech. processing of coarse fractions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15</a:t>
            </a:fld>
            <a:endParaRPr lang="en-US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7E58D789-88B5-4898-ADAC-47793AD0F91F}"/>
              </a:ext>
            </a:extLst>
          </p:cNvPr>
          <p:cNvSpPr txBox="1">
            <a:spLocks/>
          </p:cNvSpPr>
          <p:nvPr/>
        </p:nvSpPr>
        <p:spPr>
          <a:xfrm>
            <a:off x="228600" y="6353855"/>
            <a:ext cx="8686800" cy="365125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International Symposium on Enhanced Landfill Mining (ELFM V), February 6</a:t>
            </a:r>
            <a:r>
              <a:rPr lang="en-US" baseline="30000" dirty="0"/>
              <a:t>th</a:t>
            </a:r>
            <a:r>
              <a:rPr lang="en-US" dirty="0"/>
              <a:t> 2020, Leuven - Belgium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3665799"/>
            <a:ext cx="4102502" cy="27350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1370" y="3652558"/>
            <a:ext cx="2427230" cy="274824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708533"/>
              </p:ext>
            </p:extLst>
          </p:nvPr>
        </p:nvGraphicFramePr>
        <p:xfrm>
          <a:off x="1676400" y="1877783"/>
          <a:ext cx="5781676" cy="167640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312154">
                  <a:extLst>
                    <a:ext uri="{9D8B030D-6E8A-4147-A177-3AD203B41FA5}">
                      <a16:colId xmlns:a16="http://schemas.microsoft.com/office/drawing/2014/main" val="2424689056"/>
                    </a:ext>
                  </a:extLst>
                </a:gridCol>
                <a:gridCol w="1070225">
                  <a:extLst>
                    <a:ext uri="{9D8B030D-6E8A-4147-A177-3AD203B41FA5}">
                      <a16:colId xmlns:a16="http://schemas.microsoft.com/office/drawing/2014/main" val="1984847092"/>
                    </a:ext>
                  </a:extLst>
                </a:gridCol>
                <a:gridCol w="1197339">
                  <a:extLst>
                    <a:ext uri="{9D8B030D-6E8A-4147-A177-3AD203B41FA5}">
                      <a16:colId xmlns:a16="http://schemas.microsoft.com/office/drawing/2014/main" val="3362392712"/>
                    </a:ext>
                  </a:extLst>
                </a:gridCol>
                <a:gridCol w="1159312">
                  <a:extLst>
                    <a:ext uri="{9D8B030D-6E8A-4147-A177-3AD203B41FA5}">
                      <a16:colId xmlns:a16="http://schemas.microsoft.com/office/drawing/2014/main" val="3794898014"/>
                    </a:ext>
                  </a:extLst>
                </a:gridCol>
                <a:gridCol w="1042646">
                  <a:extLst>
                    <a:ext uri="{9D8B030D-6E8A-4147-A177-3AD203B41FA5}">
                      <a16:colId xmlns:a16="http://schemas.microsoft.com/office/drawing/2014/main" val="2870143202"/>
                    </a:ext>
                  </a:extLst>
                </a:gridCol>
              </a:tblGrid>
              <a:tr h="279400">
                <a:tc rowSpan="2">
                  <a:txBody>
                    <a:bodyPr/>
                    <a:lstStyle/>
                    <a:p>
                      <a:pPr algn="ctr" fontAlgn="ctr"/>
                      <a:endParaRPr lang="en-150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3D Fraction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2D Fraction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668836"/>
                  </a:ext>
                </a:extLst>
              </a:tr>
              <a:tr h="279400">
                <a:tc vMerge="1">
                  <a:txBody>
                    <a:bodyPr/>
                    <a:lstStyle/>
                    <a:p>
                      <a:pPr algn="ctr" fontAlgn="ctr"/>
                      <a:endParaRPr lang="en-150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3D &gt; 200 mm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3D 200-90 mm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2D &gt;</a:t>
                      </a:r>
                      <a:r>
                        <a:rPr lang="en-US" sz="1200" b="1" u="none" strike="noStrike" baseline="0" dirty="0">
                          <a:effectLst/>
                        </a:rPr>
                        <a:t> 200</a:t>
                      </a:r>
                      <a:r>
                        <a:rPr lang="en-US" sz="1200" b="1" u="none" strike="noStrike" dirty="0">
                          <a:effectLst/>
                        </a:rPr>
                        <a:t> mm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2D 200-90 mm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96851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RDF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150" sz="1400" u="none" strike="noStrike" dirty="0">
                          <a:effectLst/>
                        </a:rPr>
                        <a:t>11,3%</a:t>
                      </a:r>
                      <a:endParaRPr lang="en-150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150" sz="1400" u="none" strike="noStrike" dirty="0">
                          <a:effectLst/>
                        </a:rPr>
                        <a:t>8,7%</a:t>
                      </a:r>
                      <a:endParaRPr lang="en-150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150" sz="1400" u="none" strike="noStrike" dirty="0">
                          <a:effectLst/>
                        </a:rPr>
                        <a:t>56,5%</a:t>
                      </a:r>
                      <a:endParaRPr lang="en-150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150" sz="1400" u="none" strike="noStrike">
                          <a:effectLst/>
                        </a:rPr>
                        <a:t>64,7%</a:t>
                      </a:r>
                      <a:endParaRPr lang="en-150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04325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Metals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150" sz="1400" u="none" strike="noStrike" dirty="0">
                          <a:effectLst/>
                        </a:rPr>
                        <a:t>5,7%</a:t>
                      </a:r>
                      <a:endParaRPr lang="en-150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150" sz="1400" u="none" strike="noStrike" dirty="0">
                          <a:effectLst/>
                        </a:rPr>
                        <a:t>5,6%</a:t>
                      </a:r>
                      <a:endParaRPr lang="en-150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150" sz="1400" u="none" strike="noStrike" dirty="0">
                          <a:effectLst/>
                        </a:rPr>
                        <a:t>1,6%</a:t>
                      </a:r>
                      <a:endParaRPr lang="en-150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150" sz="1400" u="none" strike="noStrike">
                          <a:effectLst/>
                        </a:rPr>
                        <a:t>2,7%</a:t>
                      </a:r>
                      <a:endParaRPr lang="en-150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226068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Inert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150" sz="1400" u="none" strike="noStrike">
                          <a:effectLst/>
                        </a:rPr>
                        <a:t>83,1%</a:t>
                      </a:r>
                      <a:endParaRPr lang="en-150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150" sz="1400" u="none" strike="noStrike">
                          <a:effectLst/>
                        </a:rPr>
                        <a:t>77,5%</a:t>
                      </a:r>
                      <a:endParaRPr lang="en-150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150" sz="1400" u="none" strike="noStrike" dirty="0">
                          <a:effectLst/>
                        </a:rPr>
                        <a:t>7,1%</a:t>
                      </a:r>
                      <a:endParaRPr lang="en-150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150" sz="1400" u="none" strike="noStrike" dirty="0">
                          <a:effectLst/>
                        </a:rPr>
                        <a:t>1,3%</a:t>
                      </a:r>
                      <a:endParaRPr lang="en-150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0062154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Fines &lt;20 mm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*</a:t>
                      </a:r>
                      <a:r>
                        <a:rPr lang="en-150" sz="1400" u="none" strike="noStrike" dirty="0">
                          <a:effectLst/>
                        </a:rPr>
                        <a:t>0,0%</a:t>
                      </a:r>
                      <a:endParaRPr lang="en-150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150" sz="1400" u="none" strike="noStrike">
                          <a:effectLst/>
                        </a:rPr>
                        <a:t>8,2%</a:t>
                      </a:r>
                      <a:endParaRPr lang="en-150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150" sz="1400" u="none" strike="noStrike">
                          <a:effectLst/>
                        </a:rPr>
                        <a:t>34,8%</a:t>
                      </a:r>
                      <a:endParaRPr lang="en-150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150" sz="1400" u="none" strike="noStrike" dirty="0">
                          <a:effectLst/>
                        </a:rPr>
                        <a:t>31,2%</a:t>
                      </a:r>
                      <a:endParaRPr lang="en-150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624127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DA8A8652-CAD5-4AF5-9FE2-3DA2F2CBEA46}"/>
              </a:ext>
            </a:extLst>
          </p:cNvPr>
          <p:cNvSpPr/>
          <p:nvPr/>
        </p:nvSpPr>
        <p:spPr>
          <a:xfrm>
            <a:off x="3091542" y="2976981"/>
            <a:ext cx="1981200" cy="375819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E4AB96-89F0-420F-8F3D-48B532C1697B}"/>
              </a:ext>
            </a:extLst>
          </p:cNvPr>
          <p:cNvSpPr/>
          <p:nvPr/>
        </p:nvSpPr>
        <p:spPr>
          <a:xfrm>
            <a:off x="5387015" y="2394099"/>
            <a:ext cx="1981200" cy="375819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AFA3413-4B5B-4DF8-886B-C955947FE865}"/>
              </a:ext>
            </a:extLst>
          </p:cNvPr>
          <p:cNvSpPr txBox="1">
            <a:spLocks/>
          </p:cNvSpPr>
          <p:nvPr/>
        </p:nvSpPr>
        <p:spPr>
          <a:xfrm>
            <a:off x="7362380" y="2419564"/>
            <a:ext cx="1330424" cy="36512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760" lvl="1" indent="0">
              <a:buNone/>
            </a:pPr>
            <a:r>
              <a:rPr lang="en-US" sz="16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00B050"/>
                </a:solidFill>
                <a:sym typeface="Wingdings" panose="05000000000000000000" pitchFamily="2" charset="2"/>
              </a:rPr>
              <a:t>WtE</a:t>
            </a:r>
            <a:endParaRPr lang="en-US" sz="1600" dirty="0">
              <a:solidFill>
                <a:srgbClr val="00B050"/>
              </a:solidFill>
              <a:sym typeface="Wingdings" panose="05000000000000000000" pitchFamily="2" charset="2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EF6086E5-DE69-4223-830B-A4F14A2A59E5}"/>
              </a:ext>
            </a:extLst>
          </p:cNvPr>
          <p:cNvSpPr txBox="1">
            <a:spLocks/>
          </p:cNvSpPr>
          <p:nvPr/>
        </p:nvSpPr>
        <p:spPr>
          <a:xfrm>
            <a:off x="7350632" y="2842297"/>
            <a:ext cx="2016224" cy="36512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760" lvl="1" indent="0">
              <a:buNone/>
            </a:pPr>
            <a:r>
              <a:rPr lang="en-US" sz="16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00B050"/>
                </a:solidFill>
                <a:sym typeface="Wingdings" panose="05000000000000000000" pitchFamily="2" charset="2"/>
              </a:rPr>
              <a:t>WtM</a:t>
            </a:r>
            <a:endParaRPr lang="en-US" sz="1600" dirty="0">
              <a:solidFill>
                <a:srgbClr val="00B050"/>
              </a:solidFill>
              <a:sym typeface="Wingdings" panose="05000000000000000000" pitchFamily="2" charset="2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22C8897-A05C-41E5-A0AA-5F8CAE37D15D}"/>
              </a:ext>
            </a:extLst>
          </p:cNvPr>
          <p:cNvSpPr/>
          <p:nvPr/>
        </p:nvSpPr>
        <p:spPr>
          <a:xfrm>
            <a:off x="3038377" y="2696360"/>
            <a:ext cx="4376058" cy="375819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FF8EE45F-E549-430E-82A1-CF26BC41CEA2}"/>
              </a:ext>
            </a:extLst>
          </p:cNvPr>
          <p:cNvSpPr/>
          <p:nvPr/>
        </p:nvSpPr>
        <p:spPr>
          <a:xfrm>
            <a:off x="7499499" y="2723638"/>
            <a:ext cx="228600" cy="57599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56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2" grpId="0"/>
      <p:bldP spid="16" grpId="0"/>
      <p:bldP spid="17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E2B074-956D-42D7-B705-5CFDE82C74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08" y="1791684"/>
            <a:ext cx="6038688" cy="4529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354B4D-AB7F-4E98-AA09-9592CB78D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7000"/>
            <a:ext cx="7341784" cy="4680000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6518176" cy="1341120"/>
          </a:xfrm>
        </p:spPr>
        <p:txBody>
          <a:bodyPr>
            <a:normAutofit fontScale="90000"/>
          </a:bodyPr>
          <a:lstStyle/>
          <a:p>
            <a:r>
              <a:rPr lang="en-US" dirty="0"/>
              <a:t>Mech. processing of fine fractions 90-4.5 mm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16</a:t>
            </a:fld>
            <a:endParaRPr lang="en-US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7E58D789-88B5-4898-ADAC-47793AD0F91F}"/>
              </a:ext>
            </a:extLst>
          </p:cNvPr>
          <p:cNvSpPr txBox="1">
            <a:spLocks/>
          </p:cNvSpPr>
          <p:nvPr/>
        </p:nvSpPr>
        <p:spPr>
          <a:xfrm>
            <a:off x="228600" y="6400800"/>
            <a:ext cx="8686800" cy="365125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International Symposium on Enhanced Landfill Mining (ELFM V), February 6</a:t>
            </a:r>
            <a:r>
              <a:rPr lang="en-US" baseline="30000" dirty="0"/>
              <a:t>th</a:t>
            </a:r>
            <a:r>
              <a:rPr lang="en-US" dirty="0"/>
              <a:t> 2020, Leuven - Belgium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13A7FED-BCB2-4CA8-A13E-062D25914E53}"/>
              </a:ext>
            </a:extLst>
          </p:cNvPr>
          <p:cNvSpPr txBox="1">
            <a:spLocks/>
          </p:cNvSpPr>
          <p:nvPr/>
        </p:nvSpPr>
        <p:spPr>
          <a:xfrm>
            <a:off x="7301224" y="2841035"/>
            <a:ext cx="1855839" cy="8135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b="1" dirty="0">
                <a:solidFill>
                  <a:prstClr val="black"/>
                </a:solidFill>
                <a:cs typeface="Calibri"/>
              </a:rPr>
              <a:t>Inert fraction</a:t>
            </a:r>
            <a:endParaRPr lang="en-US" sz="1800" dirty="0">
              <a:solidFill>
                <a:prstClr val="black"/>
              </a:solidFill>
              <a:cs typeface="Calibri"/>
            </a:endParaRPr>
          </a:p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BF132D45-5E7B-43D7-9989-F8D2D2F839A9}"/>
              </a:ext>
            </a:extLst>
          </p:cNvPr>
          <p:cNvSpPr txBox="1">
            <a:spLocks/>
          </p:cNvSpPr>
          <p:nvPr/>
        </p:nvSpPr>
        <p:spPr>
          <a:xfrm>
            <a:off x="7301224" y="4712545"/>
            <a:ext cx="1770278" cy="92451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b="1" dirty="0">
                <a:solidFill>
                  <a:prstClr val="black"/>
                </a:solidFill>
                <a:cs typeface="Calibri"/>
              </a:rPr>
              <a:t>Fe metals</a:t>
            </a:r>
            <a:endParaRPr lang="en-US" sz="1800" dirty="0">
              <a:solidFill>
                <a:prstClr val="black"/>
              </a:solidFill>
              <a:cs typeface="Calibri"/>
            </a:endParaRPr>
          </a:p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50DDFF-9408-460A-BA03-67EDA56FB85E}"/>
              </a:ext>
            </a:extLst>
          </p:cNvPr>
          <p:cNvSpPr/>
          <p:nvPr/>
        </p:nvSpPr>
        <p:spPr>
          <a:xfrm>
            <a:off x="889596" y="1805765"/>
            <a:ext cx="1524000" cy="777673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379DCFD-D21B-455C-B133-A24F80170DC4}"/>
              </a:ext>
            </a:extLst>
          </p:cNvPr>
          <p:cNvGrpSpPr/>
          <p:nvPr/>
        </p:nvGrpSpPr>
        <p:grpSpPr>
          <a:xfrm>
            <a:off x="852371" y="1751350"/>
            <a:ext cx="5498802" cy="3591514"/>
            <a:chOff x="762000" y="1752600"/>
            <a:chExt cx="5498802" cy="359151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FAB21B5-A305-41A4-8156-9D2ABA1BFF6F}"/>
                </a:ext>
              </a:extLst>
            </p:cNvPr>
            <p:cNvCxnSpPr/>
            <p:nvPr/>
          </p:nvCxnSpPr>
          <p:spPr>
            <a:xfrm>
              <a:off x="2362200" y="1784912"/>
              <a:ext cx="0" cy="848523"/>
            </a:xfrm>
            <a:prstGeom prst="line">
              <a:avLst/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1254BAD-01E3-45CD-9EE9-EEBA2D8E6482}"/>
                </a:ext>
              </a:extLst>
            </p:cNvPr>
            <p:cNvCxnSpPr>
              <a:cxnSpLocks/>
            </p:cNvCxnSpPr>
            <p:nvPr/>
          </p:nvCxnSpPr>
          <p:spPr>
            <a:xfrm>
              <a:off x="6248400" y="1813127"/>
              <a:ext cx="0" cy="3530987"/>
            </a:xfrm>
            <a:prstGeom prst="line">
              <a:avLst/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9F1536E-4049-463A-804B-FEA2BB0DA33A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3886200"/>
              <a:ext cx="0" cy="1457914"/>
            </a:xfrm>
            <a:prstGeom prst="line">
              <a:avLst/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4D06442-A789-455A-87F9-956089D81163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" y="2642466"/>
              <a:ext cx="0" cy="1243734"/>
            </a:xfrm>
            <a:prstGeom prst="line">
              <a:avLst/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265A958-0BDB-41E3-8CFF-678DC6F3BB54}"/>
                </a:ext>
              </a:extLst>
            </p:cNvPr>
            <p:cNvCxnSpPr>
              <a:cxnSpLocks/>
            </p:cNvCxnSpPr>
            <p:nvPr/>
          </p:nvCxnSpPr>
          <p:spPr>
            <a:xfrm>
              <a:off x="2374602" y="1752600"/>
              <a:ext cx="3886200" cy="0"/>
            </a:xfrm>
            <a:prstGeom prst="line">
              <a:avLst/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6D36C70-14BB-4D72-AE6F-5305F467E1F9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5344114"/>
              <a:ext cx="3276600" cy="0"/>
            </a:xfrm>
            <a:prstGeom prst="line">
              <a:avLst/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CD9F564-9EB2-4C4B-B1C5-84E1D9D831B8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" y="3886200"/>
              <a:ext cx="2209800" cy="0"/>
            </a:xfrm>
            <a:prstGeom prst="line">
              <a:avLst/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0BDF02A-65BB-484E-9A1A-41ACCEAF5FB2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" y="2642466"/>
              <a:ext cx="1600200" cy="0"/>
            </a:xfrm>
            <a:prstGeom prst="line">
              <a:avLst/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1E58DB8-2C61-48FC-AD4D-05D8EAA3D560}"/>
              </a:ext>
            </a:extLst>
          </p:cNvPr>
          <p:cNvGrpSpPr/>
          <p:nvPr/>
        </p:nvGrpSpPr>
        <p:grpSpPr>
          <a:xfrm>
            <a:off x="228600" y="3574072"/>
            <a:ext cx="2772346" cy="2291559"/>
            <a:chOff x="145024" y="3575841"/>
            <a:chExt cx="2772346" cy="2291559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3B46D6A-8AF7-4B44-8C0F-09AE151BB29B}"/>
                </a:ext>
              </a:extLst>
            </p:cNvPr>
            <p:cNvCxnSpPr>
              <a:cxnSpLocks/>
            </p:cNvCxnSpPr>
            <p:nvPr/>
          </p:nvCxnSpPr>
          <p:spPr>
            <a:xfrm>
              <a:off x="711084" y="3932182"/>
              <a:ext cx="2206286" cy="0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F284D1D-3A4A-4960-86FE-8F5F81A44BF5}"/>
                </a:ext>
              </a:extLst>
            </p:cNvPr>
            <p:cNvCxnSpPr>
              <a:cxnSpLocks/>
            </p:cNvCxnSpPr>
            <p:nvPr/>
          </p:nvCxnSpPr>
          <p:spPr>
            <a:xfrm>
              <a:off x="145024" y="3575841"/>
              <a:ext cx="0" cy="2291559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1C7218B-062B-4C04-BCCD-FDC6CA3B1C58}"/>
                </a:ext>
              </a:extLst>
            </p:cNvPr>
            <p:cNvCxnSpPr>
              <a:cxnSpLocks/>
            </p:cNvCxnSpPr>
            <p:nvPr/>
          </p:nvCxnSpPr>
          <p:spPr>
            <a:xfrm>
              <a:off x="2917370" y="3932182"/>
              <a:ext cx="0" cy="1935218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18EBBFA-9C29-4733-A75E-7CB3FE66F60D}"/>
                </a:ext>
              </a:extLst>
            </p:cNvPr>
            <p:cNvCxnSpPr>
              <a:cxnSpLocks/>
            </p:cNvCxnSpPr>
            <p:nvPr/>
          </p:nvCxnSpPr>
          <p:spPr>
            <a:xfrm>
              <a:off x="711084" y="3575841"/>
              <a:ext cx="0" cy="356341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B2D28D-5D61-477C-A3B4-3575AECFCFDE}"/>
                </a:ext>
              </a:extLst>
            </p:cNvPr>
            <p:cNvCxnSpPr>
              <a:cxnSpLocks/>
            </p:cNvCxnSpPr>
            <p:nvPr/>
          </p:nvCxnSpPr>
          <p:spPr>
            <a:xfrm>
              <a:off x="145024" y="5867400"/>
              <a:ext cx="2772346" cy="0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07CC984-15BA-4C98-90BB-85D9918BBC8D}"/>
                </a:ext>
              </a:extLst>
            </p:cNvPr>
            <p:cNvCxnSpPr>
              <a:cxnSpLocks/>
            </p:cNvCxnSpPr>
            <p:nvPr/>
          </p:nvCxnSpPr>
          <p:spPr>
            <a:xfrm>
              <a:off x="145024" y="3575841"/>
              <a:ext cx="566060" cy="0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">
            <a:extLst>
              <a:ext uri="{FF2B5EF4-FFF2-40B4-BE49-F238E27FC236}">
                <a16:creationId xmlns:a16="http://schemas.microsoft.com/office/drawing/2014/main" id="{C702960C-AD3E-4414-A854-645DEE15FAC8}"/>
              </a:ext>
            </a:extLst>
          </p:cNvPr>
          <p:cNvSpPr txBox="1">
            <a:spLocks/>
          </p:cNvSpPr>
          <p:nvPr/>
        </p:nvSpPr>
        <p:spPr>
          <a:xfrm>
            <a:off x="7301225" y="1800003"/>
            <a:ext cx="1855839" cy="9332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b="1" dirty="0">
                <a:solidFill>
                  <a:prstClr val="black"/>
                </a:solidFill>
                <a:cs typeface="Calibri"/>
              </a:rPr>
              <a:t>Fine fractions &lt;4,5 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4555B-7C55-4536-B277-71A234017CFC}"/>
              </a:ext>
            </a:extLst>
          </p:cNvPr>
          <p:cNvSpPr txBox="1"/>
          <p:nvPr/>
        </p:nvSpPr>
        <p:spPr>
          <a:xfrm>
            <a:off x="1010978" y="177366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WC adjustment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1ABE18-2093-4595-81E0-72B880663E7A}"/>
              </a:ext>
            </a:extLst>
          </p:cNvPr>
          <p:cNvSpPr txBox="1"/>
          <p:nvPr/>
        </p:nvSpPr>
        <p:spPr>
          <a:xfrm>
            <a:off x="4385497" y="1818653"/>
            <a:ext cx="1942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90-30 mm &amp; 30-10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97E34E-4179-4F97-B854-D0B8A40B19EA}"/>
              </a:ext>
            </a:extLst>
          </p:cNvPr>
          <p:cNvSpPr txBox="1"/>
          <p:nvPr/>
        </p:nvSpPr>
        <p:spPr>
          <a:xfrm>
            <a:off x="266700" y="5481654"/>
            <a:ext cx="1017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10-4,5 mm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629CA460-EF6D-40C2-B3EB-5FA3628D0CDF}"/>
              </a:ext>
            </a:extLst>
          </p:cNvPr>
          <p:cNvSpPr txBox="1">
            <a:spLocks/>
          </p:cNvSpPr>
          <p:nvPr/>
        </p:nvSpPr>
        <p:spPr>
          <a:xfrm>
            <a:off x="7293322" y="3672958"/>
            <a:ext cx="1855839" cy="10225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b="1" dirty="0">
                <a:solidFill>
                  <a:prstClr val="black"/>
                </a:solidFill>
                <a:cs typeface="Calibri"/>
              </a:rPr>
              <a:t>Combustibles fraction</a:t>
            </a:r>
            <a:endParaRPr lang="en-US" sz="1800" dirty="0">
              <a:solidFill>
                <a:prstClr val="black"/>
              </a:solidFill>
              <a:cs typeface="Calibri"/>
            </a:endParaRPr>
          </a:p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0816552E-42C4-4587-B43A-DE1542DEF4C3}"/>
              </a:ext>
            </a:extLst>
          </p:cNvPr>
          <p:cNvSpPr txBox="1">
            <a:spLocks/>
          </p:cNvSpPr>
          <p:nvPr/>
        </p:nvSpPr>
        <p:spPr>
          <a:xfrm>
            <a:off x="7311778" y="5565827"/>
            <a:ext cx="1641300" cy="92451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b="1" dirty="0">
                <a:solidFill>
                  <a:prstClr val="black"/>
                </a:solidFill>
                <a:cs typeface="Calibri"/>
              </a:rPr>
              <a:t>Non-Fe metals</a:t>
            </a:r>
            <a:endParaRPr lang="en-US" sz="1800" dirty="0">
              <a:solidFill>
                <a:prstClr val="black"/>
              </a:solidFill>
              <a:cs typeface="Calibri"/>
            </a:endParaRPr>
          </a:p>
          <a:p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2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3" grpId="0" animBg="1"/>
      <p:bldP spid="26" grpId="0"/>
      <p:bldP spid="4" grpId="0"/>
      <p:bldP spid="27" grpId="0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42BEED-8C0B-47A1-8160-E4B617D38B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t="6250" r="6665" b="3750"/>
          <a:stretch/>
        </p:blipFill>
        <p:spPr>
          <a:xfrm>
            <a:off x="1295400" y="1881313"/>
            <a:ext cx="6172200" cy="4380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A1BFBD-CDB9-4873-98F5-018FB7892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1" y="1797421"/>
            <a:ext cx="7730149" cy="4637049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6518176" cy="1341120"/>
          </a:xfrm>
        </p:spPr>
        <p:txBody>
          <a:bodyPr>
            <a:normAutofit fontScale="90000"/>
          </a:bodyPr>
          <a:lstStyle/>
          <a:p>
            <a:r>
              <a:rPr lang="en-US" dirty="0"/>
              <a:t>Mech. processing of fine fractions &lt;4.5 mm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17</a:t>
            </a:fld>
            <a:endParaRPr lang="en-US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7E58D789-88B5-4898-ADAC-47793AD0F91F}"/>
              </a:ext>
            </a:extLst>
          </p:cNvPr>
          <p:cNvSpPr txBox="1">
            <a:spLocks/>
          </p:cNvSpPr>
          <p:nvPr/>
        </p:nvSpPr>
        <p:spPr>
          <a:xfrm>
            <a:off x="228600" y="6400800"/>
            <a:ext cx="8686800" cy="365125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International Symposium on Enhanced Landfill Mining (ELFM V), February 6</a:t>
            </a:r>
            <a:r>
              <a:rPr lang="en-US" baseline="30000" dirty="0"/>
              <a:t>th</a:t>
            </a:r>
            <a:r>
              <a:rPr lang="en-US" dirty="0"/>
              <a:t> 2020, Leuven - Belgium</a:t>
            </a:r>
          </a:p>
        </p:txBody>
      </p:sp>
    </p:spTree>
    <p:extLst>
      <p:ext uri="{BB962C8B-B14F-4D97-AF65-F5344CB8AC3E}">
        <p14:creationId xmlns:p14="http://schemas.microsoft.com/office/powerpoint/2010/main" val="57938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246FC7-AA50-4294-917D-D805D655F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7" y="2064317"/>
            <a:ext cx="7456754" cy="4211368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6518176" cy="1341120"/>
          </a:xfrm>
        </p:spPr>
        <p:txBody>
          <a:bodyPr>
            <a:normAutofit fontScale="90000"/>
          </a:bodyPr>
          <a:lstStyle/>
          <a:p>
            <a:r>
              <a:rPr lang="en-US" dirty="0"/>
              <a:t>Mass balance of mech. processing of fine fractions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18</a:t>
            </a:fld>
            <a:endParaRPr lang="en-US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7E58D789-88B5-4898-ADAC-47793AD0F91F}"/>
              </a:ext>
            </a:extLst>
          </p:cNvPr>
          <p:cNvSpPr txBox="1">
            <a:spLocks/>
          </p:cNvSpPr>
          <p:nvPr/>
        </p:nvSpPr>
        <p:spPr>
          <a:xfrm>
            <a:off x="275504" y="6422542"/>
            <a:ext cx="8686800" cy="365125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International Symposium on Enhanced Landfill Mining (ELFM V), February 6</a:t>
            </a:r>
            <a:r>
              <a:rPr lang="en-US" baseline="30000" dirty="0"/>
              <a:t>th</a:t>
            </a:r>
            <a:r>
              <a:rPr lang="en-US" dirty="0"/>
              <a:t> 2020, Leuven - Belgium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7547C793-9B1C-43E4-AF21-4C4ED016FFE4}"/>
              </a:ext>
            </a:extLst>
          </p:cNvPr>
          <p:cNvSpPr txBox="1">
            <a:spLocks/>
          </p:cNvSpPr>
          <p:nvPr/>
        </p:nvSpPr>
        <p:spPr>
          <a:xfrm>
            <a:off x="6782054" y="3769505"/>
            <a:ext cx="1317335" cy="36512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760" lvl="1" indent="0">
              <a:buNone/>
            </a:pPr>
            <a:r>
              <a:rPr lang="en-US" sz="1600" dirty="0">
                <a:solidFill>
                  <a:srgbClr val="00B050"/>
                </a:solidFill>
                <a:sym typeface="Wingdings" panose="05000000000000000000" pitchFamily="2" charset="2"/>
              </a:rPr>
              <a:t> RDF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81D4315A-BB3B-421E-BCCF-135D54184090}"/>
              </a:ext>
            </a:extLst>
          </p:cNvPr>
          <p:cNvSpPr txBox="1">
            <a:spLocks/>
          </p:cNvSpPr>
          <p:nvPr/>
        </p:nvSpPr>
        <p:spPr>
          <a:xfrm>
            <a:off x="5908545" y="3044088"/>
            <a:ext cx="2998962" cy="53409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760" lvl="1" indent="0">
              <a:buNone/>
            </a:pPr>
            <a:r>
              <a:rPr lang="en-US" sz="1600" dirty="0">
                <a:solidFill>
                  <a:srgbClr val="00B050"/>
                </a:solidFill>
                <a:sym typeface="Wingdings" panose="05000000000000000000" pitchFamily="2" charset="2"/>
              </a:rPr>
              <a:t> Substitute for construction aggregates</a:t>
            </a:r>
          </a:p>
          <a:p>
            <a:pPr marL="365760" lvl="1" indent="0">
              <a:buNone/>
            </a:pPr>
            <a:endParaRPr lang="en-US" sz="1600" dirty="0">
              <a:solidFill>
                <a:srgbClr val="00B050"/>
              </a:solidFill>
              <a:sym typeface="Wingdings" panose="05000000000000000000" pitchFamily="2" charset="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0C9FE5-8F3F-4767-AE55-A21AB7DFE1D6}"/>
              </a:ext>
            </a:extLst>
          </p:cNvPr>
          <p:cNvSpPr/>
          <p:nvPr/>
        </p:nvSpPr>
        <p:spPr>
          <a:xfrm>
            <a:off x="7086600" y="4843046"/>
            <a:ext cx="20887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>
                <a:solidFill>
                  <a:srgbClr val="00B050"/>
                </a:solidFill>
                <a:sym typeface="Wingdings" panose="05000000000000000000" pitchFamily="2" charset="2"/>
              </a:rPr>
              <a:t> Recycling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C2D7AB-07CE-482D-8077-FAB25E60C0DB}"/>
              </a:ext>
            </a:extLst>
          </p:cNvPr>
          <p:cNvSpPr/>
          <p:nvPr/>
        </p:nvSpPr>
        <p:spPr>
          <a:xfrm>
            <a:off x="6987952" y="2195830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sym typeface="Wingdings" panose="05000000000000000000" pitchFamily="2" charset="2"/>
              </a:rPr>
              <a:t> Substitute for soil in construction applications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E16E2B0F-1554-4310-83E9-BD85269763B7}"/>
              </a:ext>
            </a:extLst>
          </p:cNvPr>
          <p:cNvSpPr txBox="1">
            <a:spLocks/>
          </p:cNvSpPr>
          <p:nvPr/>
        </p:nvSpPr>
        <p:spPr>
          <a:xfrm>
            <a:off x="7910151" y="3659733"/>
            <a:ext cx="1071781" cy="55941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US" sz="1400" dirty="0">
                <a:solidFill>
                  <a:srgbClr val="C00000"/>
                </a:solidFill>
              </a:rPr>
              <a:t>As, Cd, Co, Hg and Pb !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CA027B21-4422-4B01-B5C9-C70F81ADEF5E}"/>
              </a:ext>
            </a:extLst>
          </p:cNvPr>
          <p:cNvSpPr txBox="1">
            <a:spLocks/>
          </p:cNvSpPr>
          <p:nvPr/>
        </p:nvSpPr>
        <p:spPr>
          <a:xfrm>
            <a:off x="7335126" y="3245317"/>
            <a:ext cx="2411069" cy="56247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US" sz="1400" dirty="0">
                <a:solidFill>
                  <a:srgbClr val="C00000"/>
                </a:solidFill>
              </a:rPr>
              <a:t>Pb, ammonium-N and hydrocarbon contents !</a:t>
            </a:r>
          </a:p>
        </p:txBody>
      </p:sp>
      <p:pic>
        <p:nvPicPr>
          <p:cNvPr id="26" name="Graphic 25" descr="Checkmark">
            <a:extLst>
              <a:ext uri="{FF2B5EF4-FFF2-40B4-BE49-F238E27FC236}">
                <a16:creationId xmlns:a16="http://schemas.microsoft.com/office/drawing/2014/main" id="{E4FF8D12-D9C7-420A-9900-2ED0D9495C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39158" y="4876800"/>
            <a:ext cx="304800" cy="304800"/>
          </a:xfrm>
          <a:prstGeom prst="rect">
            <a:avLst/>
          </a:prstGeom>
        </p:spPr>
      </p:pic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DDEA956-C990-4783-8DA5-F1C38CEB1D5A}"/>
              </a:ext>
            </a:extLst>
          </p:cNvPr>
          <p:cNvSpPr txBox="1">
            <a:spLocks/>
          </p:cNvSpPr>
          <p:nvPr/>
        </p:nvSpPr>
        <p:spPr>
          <a:xfrm>
            <a:off x="7106904" y="2655113"/>
            <a:ext cx="1937054" cy="5624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US" sz="1400" dirty="0">
                <a:solidFill>
                  <a:srgbClr val="C00000"/>
                </a:solidFill>
              </a:rPr>
              <a:t>TOC, Cd, Cu, Hg, Pb, Zn and Ni !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F6E06FA0-AB49-46DD-8D62-E15014CF444D}"/>
              </a:ext>
            </a:extLst>
          </p:cNvPr>
          <p:cNvSpPr/>
          <p:nvPr/>
        </p:nvSpPr>
        <p:spPr>
          <a:xfrm>
            <a:off x="7251739" y="4343400"/>
            <a:ext cx="311891" cy="132880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66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4" grpId="0"/>
      <p:bldP spid="25" grpId="0"/>
      <p:bldP spid="28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7">
            <a:extLst>
              <a:ext uri="{FF2B5EF4-FFF2-40B4-BE49-F238E27FC236}">
                <a16:creationId xmlns:a16="http://schemas.microsoft.com/office/drawing/2014/main" id="{A74F7C53-F5A6-4090-AFEE-17E55F9EF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822" y="1742486"/>
            <a:ext cx="5211178" cy="2561010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6518176" cy="1341120"/>
          </a:xfrm>
        </p:spPr>
        <p:txBody>
          <a:bodyPr>
            <a:normAutofit/>
          </a:bodyPr>
          <a:lstStyle/>
          <a:p>
            <a:r>
              <a:rPr lang="en-US" dirty="0"/>
              <a:t>Sensor-based sorting</a:t>
            </a:r>
          </a:p>
        </p:txBody>
      </p:sp>
      <p:sp>
        <p:nvSpPr>
          <p:cNvPr id="3" name="Rectangle 2"/>
          <p:cNvSpPr>
            <a:spLocks noGrp="1"/>
          </p:cNvSpPr>
          <p:nvPr>
            <p:ph sz="quarter" idx="13"/>
          </p:nvPr>
        </p:nvSpPr>
        <p:spPr>
          <a:xfrm>
            <a:off x="228600" y="1803402"/>
            <a:ext cx="3704222" cy="9448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u="sng" dirty="0">
                <a:solidFill>
                  <a:prstClr val="black"/>
                </a:solidFill>
                <a:cs typeface="Calibri"/>
              </a:rPr>
              <a:t>Input to SBS</a:t>
            </a:r>
            <a:r>
              <a:rPr lang="en-US" sz="1600" dirty="0">
                <a:solidFill>
                  <a:prstClr val="black"/>
                </a:solidFill>
                <a:cs typeface="Calibri"/>
              </a:rPr>
              <a:t>:</a:t>
            </a:r>
          </a:p>
          <a:p>
            <a:r>
              <a:rPr lang="en-US" sz="1600" b="1" dirty="0">
                <a:solidFill>
                  <a:prstClr val="black"/>
                </a:solidFill>
                <a:cs typeface="Calibri"/>
              </a:rPr>
              <a:t>3D fractions </a:t>
            </a:r>
            <a:r>
              <a:rPr lang="en-US" sz="1600" dirty="0">
                <a:solidFill>
                  <a:prstClr val="black"/>
                </a:solidFill>
                <a:cs typeface="Calibri"/>
              </a:rPr>
              <a:t>from ballistic </a:t>
            </a:r>
            <a:r>
              <a:rPr lang="en-US" sz="1600" dirty="0" err="1">
                <a:solidFill>
                  <a:prstClr val="black"/>
                </a:solidFill>
                <a:cs typeface="Calibri"/>
              </a:rPr>
              <a:t>sep.</a:t>
            </a:r>
            <a:r>
              <a:rPr lang="en-US" sz="1600" dirty="0">
                <a:solidFill>
                  <a:prstClr val="black"/>
                </a:solidFill>
                <a:cs typeface="Calibri"/>
              </a:rPr>
              <a:t>:</a:t>
            </a:r>
            <a:endParaRPr lang="en-US" sz="1400" b="1" dirty="0">
              <a:solidFill>
                <a:prstClr val="black"/>
              </a:solidFill>
              <a:cs typeface="Calibri"/>
            </a:endParaRPr>
          </a:p>
          <a:p>
            <a:pPr lvl="1"/>
            <a:r>
              <a:rPr lang="en-US" sz="1400" b="1" dirty="0">
                <a:solidFill>
                  <a:prstClr val="black"/>
                </a:solidFill>
                <a:cs typeface="Calibri"/>
              </a:rPr>
              <a:t>200-90 mm</a:t>
            </a:r>
          </a:p>
          <a:p>
            <a:pPr>
              <a:buFont typeface="Wingdings" charset="2"/>
              <a:buChar char="q"/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19</a:t>
            </a:fld>
            <a:endParaRPr lang="en-US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7E58D789-88B5-4898-ADAC-47793AD0F91F}"/>
              </a:ext>
            </a:extLst>
          </p:cNvPr>
          <p:cNvSpPr txBox="1">
            <a:spLocks/>
          </p:cNvSpPr>
          <p:nvPr/>
        </p:nvSpPr>
        <p:spPr>
          <a:xfrm>
            <a:off x="228600" y="6400800"/>
            <a:ext cx="8686800" cy="365125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International Symposium on Enhanced Landfill Mining (ELFM V), February 6</a:t>
            </a:r>
            <a:r>
              <a:rPr lang="en-US" baseline="30000" dirty="0"/>
              <a:t>th</a:t>
            </a:r>
            <a:r>
              <a:rPr lang="en-US" dirty="0"/>
              <a:t> 2020, Leuven - Belgium</a:t>
            </a:r>
          </a:p>
        </p:txBody>
      </p:sp>
      <p:sp>
        <p:nvSpPr>
          <p:cNvPr id="8" name="Rechteck 8">
            <a:extLst>
              <a:ext uri="{FF2B5EF4-FFF2-40B4-BE49-F238E27FC236}">
                <a16:creationId xmlns:a16="http://schemas.microsoft.com/office/drawing/2014/main" id="{3F643D1A-561E-41D1-B46A-C1651D667AD8}"/>
              </a:ext>
            </a:extLst>
          </p:cNvPr>
          <p:cNvSpPr/>
          <p:nvPr/>
        </p:nvSpPr>
        <p:spPr>
          <a:xfrm>
            <a:off x="5063615" y="2555228"/>
            <a:ext cx="276226" cy="26478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A6F3A07-CEDE-4E8C-B06F-79FAA28481B2}"/>
              </a:ext>
            </a:extLst>
          </p:cNvPr>
          <p:cNvSpPr/>
          <p:nvPr/>
        </p:nvSpPr>
        <p:spPr>
          <a:xfrm>
            <a:off x="6056672" y="3153696"/>
            <a:ext cx="838200" cy="19376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0418990B-3345-4A78-92F8-6F9E6270E877}"/>
              </a:ext>
            </a:extLst>
          </p:cNvPr>
          <p:cNvSpPr txBox="1">
            <a:spLocks/>
          </p:cNvSpPr>
          <p:nvPr/>
        </p:nvSpPr>
        <p:spPr>
          <a:xfrm>
            <a:off x="228600" y="5029200"/>
            <a:ext cx="3704222" cy="133667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/>
              <a:buNone/>
            </a:pPr>
            <a:r>
              <a:rPr lang="en-US" sz="1400" u="sng" dirty="0">
                <a:solidFill>
                  <a:prstClr val="black"/>
                </a:solidFill>
                <a:cs typeface="Calibri"/>
              </a:rPr>
              <a:t>Influences on NIR-detection</a:t>
            </a:r>
            <a:r>
              <a:rPr lang="en-US" sz="1400" dirty="0">
                <a:solidFill>
                  <a:prstClr val="black"/>
                </a:solidFill>
                <a:cs typeface="Calibri"/>
              </a:rPr>
              <a:t>:</a:t>
            </a:r>
          </a:p>
          <a:p>
            <a:r>
              <a:rPr lang="en-US" sz="1400" b="1" dirty="0">
                <a:solidFill>
                  <a:prstClr val="black"/>
                </a:solidFill>
                <a:cs typeface="Calibri"/>
              </a:rPr>
              <a:t>Surface defilements</a:t>
            </a:r>
          </a:p>
          <a:p>
            <a:r>
              <a:rPr lang="en-US" sz="1400" b="1" dirty="0">
                <a:solidFill>
                  <a:prstClr val="black"/>
                </a:solidFill>
                <a:cs typeface="Calibri"/>
              </a:rPr>
              <a:t>Humidity alters IR-spectra</a:t>
            </a:r>
          </a:p>
          <a:p>
            <a:r>
              <a:rPr lang="en-US" sz="1400" b="1" dirty="0">
                <a:solidFill>
                  <a:prstClr val="black"/>
                </a:solidFill>
                <a:cs typeface="Calibri"/>
              </a:rPr>
              <a:t>Surface roughness</a:t>
            </a:r>
            <a:endParaRPr lang="en-US" sz="1200" b="1" dirty="0">
              <a:solidFill>
                <a:prstClr val="black"/>
              </a:solidFill>
              <a:cs typeface="Calibri"/>
            </a:endParaRPr>
          </a:p>
          <a:p>
            <a:pPr>
              <a:buFont typeface="Wingdings" charset="2"/>
              <a:buChar char="q"/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0B1D447-9C98-448C-AEBB-138AB4FB0222}"/>
              </a:ext>
            </a:extLst>
          </p:cNvPr>
          <p:cNvSpPr txBox="1">
            <a:spLocks/>
          </p:cNvSpPr>
          <p:nvPr/>
        </p:nvSpPr>
        <p:spPr>
          <a:xfrm>
            <a:off x="2541641" y="5373288"/>
            <a:ext cx="1600200" cy="26630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/>
              <a:buNone/>
            </a:pPr>
            <a:r>
              <a:rPr lang="en-US" sz="1400" dirty="0">
                <a:solidFill>
                  <a:srgbClr val="C00000"/>
                </a:solidFill>
                <a:cs typeface="Calibri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C00000"/>
                </a:solidFill>
                <a:cs typeface="Calibri"/>
              </a:rPr>
              <a:t>Impede detection</a:t>
            </a:r>
            <a:endParaRPr lang="en-US" sz="1200" dirty="0">
              <a:solidFill>
                <a:srgbClr val="C00000"/>
              </a:solidFill>
              <a:cs typeface="Calibri"/>
            </a:endParaRPr>
          </a:p>
          <a:p>
            <a:pPr>
              <a:buFont typeface="Wingdings" charset="2"/>
              <a:buChar char="q"/>
            </a:pP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5FADFE1C-0352-434A-BCCB-65D4899C6602}"/>
              </a:ext>
            </a:extLst>
          </p:cNvPr>
          <p:cNvSpPr txBox="1">
            <a:spLocks/>
          </p:cNvSpPr>
          <p:nvPr/>
        </p:nvSpPr>
        <p:spPr>
          <a:xfrm>
            <a:off x="2541641" y="5711401"/>
            <a:ext cx="1600200" cy="26630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/>
              <a:buNone/>
            </a:pPr>
            <a:r>
              <a:rPr lang="en-US" sz="1400" dirty="0">
                <a:solidFill>
                  <a:srgbClr val="C00000"/>
                </a:solidFill>
                <a:cs typeface="Calibri"/>
                <a:sym typeface="Wingdings" panose="05000000000000000000" pitchFamily="2" charset="2"/>
              </a:rPr>
              <a:t> Hinders</a:t>
            </a:r>
            <a:r>
              <a:rPr lang="en-US" sz="1400" dirty="0">
                <a:solidFill>
                  <a:srgbClr val="C00000"/>
                </a:solidFill>
                <a:cs typeface="Calibri"/>
              </a:rPr>
              <a:t> detection</a:t>
            </a:r>
            <a:endParaRPr lang="en-US" sz="1200" dirty="0">
              <a:solidFill>
                <a:srgbClr val="C00000"/>
              </a:solidFill>
              <a:cs typeface="Calibri"/>
            </a:endParaRPr>
          </a:p>
          <a:p>
            <a:pPr>
              <a:buFont typeface="Wingdings" charset="2"/>
              <a:buChar char="q"/>
            </a:pP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4C3D903-6C69-4BF8-932A-2F4EB9D7FB88}"/>
              </a:ext>
            </a:extLst>
          </p:cNvPr>
          <p:cNvSpPr txBox="1">
            <a:spLocks/>
          </p:cNvSpPr>
          <p:nvPr/>
        </p:nvSpPr>
        <p:spPr>
          <a:xfrm>
            <a:off x="2541641" y="5914531"/>
            <a:ext cx="1600200" cy="50850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/>
              <a:buNone/>
            </a:pPr>
            <a:r>
              <a:rPr lang="en-US" sz="1300" dirty="0">
                <a:solidFill>
                  <a:srgbClr val="00B050"/>
                </a:solidFill>
                <a:cs typeface="Calibri"/>
                <a:sym typeface="Wingdings" panose="05000000000000000000" pitchFamily="2" charset="2"/>
              </a:rPr>
              <a:t> </a:t>
            </a:r>
            <a:r>
              <a:rPr lang="en-US" sz="1300" dirty="0">
                <a:solidFill>
                  <a:srgbClr val="00B050"/>
                </a:solidFill>
                <a:cs typeface="Calibri"/>
              </a:rPr>
              <a:t>Improves identification</a:t>
            </a:r>
          </a:p>
          <a:p>
            <a:pPr>
              <a:buFont typeface="Wingdings" charset="2"/>
              <a:buChar char="q"/>
            </a:pPr>
            <a:endParaRPr lang="en-US" sz="1300" dirty="0">
              <a:solidFill>
                <a:srgbClr val="00B050"/>
              </a:solidFill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2FCEC2A2-B000-4DBE-B961-E4B9248625D9}"/>
              </a:ext>
            </a:extLst>
          </p:cNvPr>
          <p:cNvSpPr txBox="1">
            <a:spLocks/>
          </p:cNvSpPr>
          <p:nvPr/>
        </p:nvSpPr>
        <p:spPr>
          <a:xfrm>
            <a:off x="228600" y="3950952"/>
            <a:ext cx="4229100" cy="944853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/>
              <a:buNone/>
            </a:pPr>
            <a:r>
              <a:rPr lang="en-US" sz="1400" u="sng" dirty="0">
                <a:solidFill>
                  <a:prstClr val="black"/>
                </a:solidFill>
                <a:cs typeface="Calibri"/>
              </a:rPr>
              <a:t>Influences on ejection</a:t>
            </a:r>
            <a:r>
              <a:rPr lang="en-US" sz="1400" dirty="0">
                <a:solidFill>
                  <a:prstClr val="black"/>
                </a:solidFill>
                <a:cs typeface="Calibri"/>
              </a:rPr>
              <a:t>:</a:t>
            </a:r>
          </a:p>
          <a:p>
            <a:r>
              <a:rPr lang="en-US" sz="1400" dirty="0">
                <a:solidFill>
                  <a:prstClr val="black"/>
                </a:solidFill>
                <a:cs typeface="Calibri"/>
              </a:rPr>
              <a:t>Input </a:t>
            </a:r>
            <a:r>
              <a:rPr lang="en-US" sz="1400" b="1" dirty="0">
                <a:solidFill>
                  <a:prstClr val="black"/>
                </a:solidFill>
                <a:cs typeface="Calibri"/>
              </a:rPr>
              <a:t>composition influences product yield &amp; purity</a:t>
            </a:r>
          </a:p>
          <a:p>
            <a:r>
              <a:rPr lang="en-US" sz="1400" b="1" dirty="0">
                <a:solidFill>
                  <a:prstClr val="black"/>
                </a:solidFill>
                <a:cs typeface="Calibri"/>
              </a:rPr>
              <a:t>Throughput rate = Factor for sorting performance</a:t>
            </a:r>
            <a:endParaRPr lang="en-US" sz="1200" b="1" dirty="0">
              <a:solidFill>
                <a:prstClr val="black"/>
              </a:solidFill>
              <a:cs typeface="Calibri"/>
            </a:endParaRPr>
          </a:p>
          <a:p>
            <a:pPr>
              <a:buFont typeface="Wingdings" charset="2"/>
              <a:buChar char="q"/>
            </a:pP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8" name="Grafik 10">
            <a:extLst>
              <a:ext uri="{FF2B5EF4-FFF2-40B4-BE49-F238E27FC236}">
                <a16:creationId xmlns:a16="http://schemas.microsoft.com/office/drawing/2014/main" id="{BD66FB29-7A57-4C72-BC90-62B0DC13915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7526" y="4303496"/>
            <a:ext cx="4474353" cy="208719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14CBE470-15E0-4C86-B6ED-1AB0551D898A}"/>
              </a:ext>
            </a:extLst>
          </p:cNvPr>
          <p:cNvSpPr txBox="1">
            <a:spLocks/>
          </p:cNvSpPr>
          <p:nvPr/>
        </p:nvSpPr>
        <p:spPr>
          <a:xfrm>
            <a:off x="228600" y="2590800"/>
            <a:ext cx="3704222" cy="155565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600" b="1" dirty="0">
                <a:solidFill>
                  <a:prstClr val="black"/>
                </a:solidFill>
                <a:cs typeface="Calibri"/>
              </a:rPr>
              <a:t>Heavy fractions </a:t>
            </a:r>
            <a:r>
              <a:rPr lang="en-US" sz="1600" dirty="0">
                <a:solidFill>
                  <a:prstClr val="black"/>
                </a:solidFill>
                <a:cs typeface="Calibri"/>
              </a:rPr>
              <a:t>from density </a:t>
            </a:r>
            <a:r>
              <a:rPr lang="en-US" sz="1600" dirty="0" err="1">
                <a:solidFill>
                  <a:prstClr val="black"/>
                </a:solidFill>
                <a:cs typeface="Calibri"/>
              </a:rPr>
              <a:t>sep.</a:t>
            </a:r>
            <a:r>
              <a:rPr lang="en-US" sz="1600" dirty="0">
                <a:solidFill>
                  <a:prstClr val="black"/>
                </a:solidFill>
                <a:cs typeface="Calibri"/>
              </a:rPr>
              <a:t> of </a:t>
            </a:r>
            <a:r>
              <a:rPr lang="en-US" sz="1600" b="1" dirty="0">
                <a:solidFill>
                  <a:prstClr val="black"/>
                </a:solidFill>
                <a:cs typeface="Calibri"/>
              </a:rPr>
              <a:t>fine fractions</a:t>
            </a:r>
            <a:r>
              <a:rPr lang="en-US" sz="1600" dirty="0">
                <a:solidFill>
                  <a:prstClr val="black"/>
                </a:solidFill>
                <a:cs typeface="Calibri"/>
              </a:rPr>
              <a:t>:</a:t>
            </a:r>
          </a:p>
          <a:p>
            <a:pPr lvl="1"/>
            <a:r>
              <a:rPr lang="en-US" sz="1400" b="1" dirty="0">
                <a:solidFill>
                  <a:prstClr val="black"/>
                </a:solidFill>
                <a:cs typeface="Calibri"/>
              </a:rPr>
              <a:t>90-30 mm</a:t>
            </a:r>
          </a:p>
          <a:p>
            <a:pPr lvl="1"/>
            <a:r>
              <a:rPr lang="en-US" sz="1400" b="1" dirty="0">
                <a:solidFill>
                  <a:prstClr val="black"/>
                </a:solidFill>
                <a:cs typeface="Calibri"/>
              </a:rPr>
              <a:t>30-10 mm</a:t>
            </a:r>
          </a:p>
          <a:p>
            <a:pPr lvl="1"/>
            <a:r>
              <a:rPr lang="en-US" sz="1400" b="1" dirty="0">
                <a:solidFill>
                  <a:prstClr val="black"/>
                </a:solidFill>
                <a:cs typeface="Calibri"/>
              </a:rPr>
              <a:t>10-4.5 mm</a:t>
            </a:r>
          </a:p>
          <a:p>
            <a:pPr>
              <a:buFont typeface="Wingdings" charset="2"/>
              <a:buChar char="q"/>
            </a:pP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14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6518176" cy="1341120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3" name="Rectangle 2"/>
          <p:cNvSpPr>
            <a:spLocks noGrp="1"/>
          </p:cNvSpPr>
          <p:nvPr>
            <p:ph sz="quarter" idx="13"/>
          </p:nvPr>
        </p:nvSpPr>
        <p:spPr>
          <a:xfrm>
            <a:off x="609600" y="1803402"/>
            <a:ext cx="7696200" cy="452119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cs typeface="Calibri"/>
              </a:rPr>
              <a:t>Context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cs typeface="Calibri"/>
              </a:rPr>
              <a:t>Geophysical exploration of landfill site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cs typeface="Calibri"/>
              </a:rPr>
              <a:t>Excavation of landfill waste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cs typeface="Calibri"/>
              </a:rPr>
              <a:t>Mech. (pre-)processing of excavated waste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cs typeface="Calibri"/>
              </a:rPr>
              <a:t>Sensor-based sorting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cs typeface="Calibri"/>
              </a:rPr>
              <a:t>Conclusions</a:t>
            </a:r>
          </a:p>
          <a:p>
            <a:pPr>
              <a:buFont typeface="Wingdings" charset="2"/>
              <a:buChar char="q"/>
            </a:pP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2</a:t>
            </a:fld>
            <a:endParaRPr lang="en-US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7E58D789-88B5-4898-ADAC-47793AD0F91F}"/>
              </a:ext>
            </a:extLst>
          </p:cNvPr>
          <p:cNvSpPr txBox="1">
            <a:spLocks/>
          </p:cNvSpPr>
          <p:nvPr/>
        </p:nvSpPr>
        <p:spPr>
          <a:xfrm>
            <a:off x="228600" y="6400800"/>
            <a:ext cx="8686800" cy="365125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International Symposium on Enhanced Landfill Mining (ELFM V), February 6</a:t>
            </a:r>
            <a:r>
              <a:rPr lang="en-US" baseline="30000" dirty="0"/>
              <a:t>th</a:t>
            </a:r>
            <a:r>
              <a:rPr lang="en-US" dirty="0"/>
              <a:t> 2020, Leuven - Belgium</a:t>
            </a:r>
          </a:p>
        </p:txBody>
      </p:sp>
    </p:spTree>
    <p:extLst>
      <p:ext uri="{BB962C8B-B14F-4D97-AF65-F5344CB8AC3E}">
        <p14:creationId xmlns:p14="http://schemas.microsoft.com/office/powerpoint/2010/main" val="2505657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6518176" cy="1341120"/>
          </a:xfrm>
        </p:spPr>
        <p:txBody>
          <a:bodyPr>
            <a:normAutofit/>
          </a:bodyPr>
          <a:lstStyle/>
          <a:p>
            <a:r>
              <a:rPr lang="en-US" dirty="0"/>
              <a:t>Sensor-based sorting</a:t>
            </a:r>
          </a:p>
        </p:txBody>
      </p:sp>
      <p:sp>
        <p:nvSpPr>
          <p:cNvPr id="3" name="Rectangle 2"/>
          <p:cNvSpPr>
            <a:spLocks noGrp="1"/>
          </p:cNvSpPr>
          <p:nvPr>
            <p:ph sz="quarter" idx="13"/>
          </p:nvPr>
        </p:nvSpPr>
        <p:spPr>
          <a:xfrm>
            <a:off x="240453" y="2321083"/>
            <a:ext cx="4107426" cy="1341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u="sng" dirty="0">
                <a:solidFill>
                  <a:prstClr val="black"/>
                </a:solidFill>
                <a:cs typeface="Calibri"/>
              </a:rPr>
              <a:t>Potential of SBS in ELFM</a:t>
            </a:r>
            <a:r>
              <a:rPr lang="en-US" sz="1800" dirty="0">
                <a:solidFill>
                  <a:prstClr val="black"/>
                </a:solidFill>
                <a:cs typeface="Calibri"/>
              </a:rPr>
              <a:t>:</a:t>
            </a:r>
          </a:p>
          <a:p>
            <a:r>
              <a:rPr lang="en-US" sz="1600" dirty="0">
                <a:solidFill>
                  <a:prstClr val="black"/>
                </a:solidFill>
                <a:cs typeface="Calibri"/>
              </a:rPr>
              <a:t>Separation of </a:t>
            </a:r>
            <a:r>
              <a:rPr lang="en-US" sz="1600" b="1" dirty="0">
                <a:solidFill>
                  <a:prstClr val="black"/>
                </a:solidFill>
                <a:cs typeface="Calibri"/>
              </a:rPr>
              <a:t>plastic types</a:t>
            </a:r>
            <a:r>
              <a:rPr lang="en-US" sz="1600" dirty="0">
                <a:solidFill>
                  <a:prstClr val="black"/>
                </a:solidFill>
                <a:cs typeface="Calibri"/>
              </a:rPr>
              <a:t> (&gt;40 mm)</a:t>
            </a:r>
          </a:p>
          <a:p>
            <a:r>
              <a:rPr lang="en-US" sz="1600" dirty="0">
                <a:solidFill>
                  <a:prstClr val="black"/>
                </a:solidFill>
                <a:cs typeface="Calibri"/>
              </a:rPr>
              <a:t>Sep. of </a:t>
            </a:r>
            <a:r>
              <a:rPr lang="en-US" sz="1600" b="1" dirty="0">
                <a:solidFill>
                  <a:prstClr val="black"/>
                </a:solidFill>
                <a:cs typeface="Calibri"/>
              </a:rPr>
              <a:t>combustible</a:t>
            </a:r>
            <a:r>
              <a:rPr lang="en-US" sz="1600" dirty="0">
                <a:solidFill>
                  <a:prstClr val="black"/>
                </a:solidFill>
                <a:cs typeface="Calibri"/>
              </a:rPr>
              <a:t> and </a:t>
            </a:r>
            <a:r>
              <a:rPr lang="en-US" sz="1600" b="1" dirty="0">
                <a:solidFill>
                  <a:prstClr val="black"/>
                </a:solidFill>
                <a:cs typeface="Calibri"/>
              </a:rPr>
              <a:t>inert</a:t>
            </a:r>
            <a:r>
              <a:rPr lang="en-US" sz="1600" dirty="0">
                <a:solidFill>
                  <a:prstClr val="black"/>
                </a:solidFill>
                <a:cs typeface="Calibri"/>
              </a:rPr>
              <a:t> materials</a:t>
            </a:r>
          </a:p>
          <a:p>
            <a:pPr>
              <a:buFont typeface="Wingdings" charset="2"/>
              <a:buChar char="q"/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20</a:t>
            </a:fld>
            <a:endParaRPr lang="en-US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7E58D789-88B5-4898-ADAC-47793AD0F91F}"/>
              </a:ext>
            </a:extLst>
          </p:cNvPr>
          <p:cNvSpPr txBox="1">
            <a:spLocks/>
          </p:cNvSpPr>
          <p:nvPr/>
        </p:nvSpPr>
        <p:spPr>
          <a:xfrm>
            <a:off x="228600" y="6400800"/>
            <a:ext cx="8686800" cy="365125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International Symposium on Enhanced Landfill Mining (ELFM V), February 6</a:t>
            </a:r>
            <a:r>
              <a:rPr lang="en-US" baseline="30000" dirty="0"/>
              <a:t>th</a:t>
            </a:r>
            <a:r>
              <a:rPr lang="en-US" dirty="0"/>
              <a:t> 2020, Leuven - Belgium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0418990B-3345-4A78-92F8-6F9E6270E877}"/>
              </a:ext>
            </a:extLst>
          </p:cNvPr>
          <p:cNvSpPr txBox="1">
            <a:spLocks/>
          </p:cNvSpPr>
          <p:nvPr/>
        </p:nvSpPr>
        <p:spPr>
          <a:xfrm>
            <a:off x="5098025" y="4393148"/>
            <a:ext cx="3704222" cy="198003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/>
              <a:buNone/>
            </a:pPr>
            <a:r>
              <a:rPr lang="en-US" sz="1800" u="sng" dirty="0">
                <a:solidFill>
                  <a:prstClr val="black"/>
                </a:solidFill>
                <a:cs typeface="Calibri"/>
              </a:rPr>
              <a:t>Challenges of SBS in ELFM</a:t>
            </a:r>
            <a:r>
              <a:rPr lang="en-US" sz="1800" dirty="0">
                <a:solidFill>
                  <a:prstClr val="black"/>
                </a:solidFill>
                <a:cs typeface="Calibri"/>
              </a:rPr>
              <a:t>:</a:t>
            </a:r>
          </a:p>
          <a:p>
            <a:r>
              <a:rPr lang="en-US" sz="1600" dirty="0">
                <a:solidFill>
                  <a:prstClr val="black"/>
                </a:solidFill>
                <a:cs typeface="Calibri"/>
              </a:rPr>
              <a:t>Surface </a:t>
            </a:r>
            <a:r>
              <a:rPr lang="en-US" sz="1600" b="1" dirty="0">
                <a:solidFill>
                  <a:prstClr val="black"/>
                </a:solidFill>
                <a:cs typeface="Calibri"/>
              </a:rPr>
              <a:t>defilements</a:t>
            </a:r>
            <a:r>
              <a:rPr lang="en-US" sz="1600" dirty="0">
                <a:solidFill>
                  <a:prstClr val="black"/>
                </a:solidFill>
                <a:cs typeface="Calibri"/>
              </a:rPr>
              <a:t> in fine fractions</a:t>
            </a:r>
          </a:p>
          <a:p>
            <a:r>
              <a:rPr lang="en-US" sz="1600" b="1" dirty="0">
                <a:solidFill>
                  <a:prstClr val="black"/>
                </a:solidFill>
                <a:cs typeface="Calibri"/>
              </a:rPr>
              <a:t>Legislation</a:t>
            </a:r>
            <a:r>
              <a:rPr lang="en-US" sz="1600" dirty="0">
                <a:solidFill>
                  <a:prstClr val="black"/>
                </a:solidFill>
                <a:cs typeface="Calibri"/>
              </a:rPr>
              <a:t> inhibiting use of recycling products from ELFM</a:t>
            </a:r>
          </a:p>
          <a:p>
            <a:r>
              <a:rPr lang="en-US" sz="1600" b="1" dirty="0">
                <a:solidFill>
                  <a:prstClr val="black"/>
                </a:solidFill>
                <a:cs typeface="Calibri"/>
              </a:rPr>
              <a:t>Economic feasibility</a:t>
            </a:r>
          </a:p>
          <a:p>
            <a:pPr>
              <a:buFont typeface="Wingdings" charset="2"/>
              <a:buChar char="q"/>
            </a:pP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7" name="Grafik 12">
            <a:extLst>
              <a:ext uri="{FF2B5EF4-FFF2-40B4-BE49-F238E27FC236}">
                <a16:creationId xmlns:a16="http://schemas.microsoft.com/office/drawing/2014/main" id="{DD1E48A5-FA5D-4EFA-BF31-15DBE9B6F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1909935"/>
            <a:ext cx="3070465" cy="2160000"/>
          </a:xfrm>
          <a:prstGeom prst="rect">
            <a:avLst/>
          </a:prstGeom>
        </p:spPr>
      </p:pic>
      <p:pic>
        <p:nvPicPr>
          <p:cNvPr id="20" name="Grafik 1">
            <a:extLst>
              <a:ext uri="{FF2B5EF4-FFF2-40B4-BE49-F238E27FC236}">
                <a16:creationId xmlns:a16="http://schemas.microsoft.com/office/drawing/2014/main" id="{1E3A6D3B-A3D3-4CB6-9009-A3F1CA0DE8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11" y="4232112"/>
            <a:ext cx="4232233" cy="20162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CF9CD17-E527-4180-A2B7-F4E42A30BD29}"/>
              </a:ext>
            </a:extLst>
          </p:cNvPr>
          <p:cNvSpPr txBox="1"/>
          <p:nvPr/>
        </p:nvSpPr>
        <p:spPr>
          <a:xfrm>
            <a:off x="5181600" y="1905000"/>
            <a:ext cx="3070465" cy="369332"/>
          </a:xfrm>
          <a:prstGeom prst="rect">
            <a:avLst/>
          </a:prstGeom>
          <a:solidFill>
            <a:srgbClr val="00737E">
              <a:alpha val="50000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Refuse plastic chips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72ED84-3355-4DAB-AEBD-2CE274F6FCB2}"/>
              </a:ext>
            </a:extLst>
          </p:cNvPr>
          <p:cNvSpPr txBox="1"/>
          <p:nvPr/>
        </p:nvSpPr>
        <p:spPr>
          <a:xfrm>
            <a:off x="341753" y="4218618"/>
            <a:ext cx="2325247" cy="369332"/>
          </a:xfrm>
          <a:prstGeom prst="rect">
            <a:avLst/>
          </a:prstGeom>
          <a:solidFill>
            <a:srgbClr val="00737E">
              <a:alpha val="50000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F09C6C-C685-4014-BBF6-6000945B24C3}"/>
              </a:ext>
            </a:extLst>
          </p:cNvPr>
          <p:cNvSpPr txBox="1"/>
          <p:nvPr/>
        </p:nvSpPr>
        <p:spPr>
          <a:xfrm>
            <a:off x="2667001" y="4218618"/>
            <a:ext cx="1911902" cy="369332"/>
          </a:xfrm>
          <a:prstGeom prst="rect">
            <a:avLst/>
          </a:prstGeom>
          <a:solidFill>
            <a:srgbClr val="00737E">
              <a:alpha val="50000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Combustible</a:t>
            </a:r>
          </a:p>
        </p:txBody>
      </p:sp>
    </p:spTree>
    <p:extLst>
      <p:ext uri="{BB962C8B-B14F-4D97-AF65-F5344CB8AC3E}">
        <p14:creationId xmlns:p14="http://schemas.microsoft.com/office/powerpoint/2010/main" val="19552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21</a:t>
            </a:fld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B5A98A2-7D6A-4D22-810E-FFC4CB1C00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803402"/>
            <a:ext cx="7696200" cy="1015998"/>
          </a:xfrm>
        </p:spPr>
        <p:txBody>
          <a:bodyPr>
            <a:normAutofit fontScale="85000" lnSpcReduction="20000"/>
          </a:bodyPr>
          <a:lstStyle/>
          <a:p>
            <a:pPr algn="just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prstClr val="black"/>
                </a:solidFill>
              </a:rPr>
              <a:t>Geophysical methods can </a:t>
            </a:r>
            <a:r>
              <a:rPr lang="en-US" b="1" dirty="0">
                <a:solidFill>
                  <a:prstClr val="black"/>
                </a:solidFill>
              </a:rPr>
              <a:t>optimize site exploration</a:t>
            </a:r>
          </a:p>
          <a:p>
            <a:pPr lvl="1" algn="just">
              <a:buClr>
                <a:schemeClr val="bg2">
                  <a:lumMod val="50000"/>
                </a:schemeClr>
              </a:buClr>
            </a:pPr>
            <a:r>
              <a:rPr lang="en-US" b="1" dirty="0">
                <a:solidFill>
                  <a:prstClr val="black"/>
                </a:solidFill>
              </a:rPr>
              <a:t>Correlation</a:t>
            </a:r>
            <a:r>
              <a:rPr lang="en-US" dirty="0">
                <a:solidFill>
                  <a:prstClr val="black"/>
                </a:solidFill>
              </a:rPr>
              <a:t> between geophysical measurements and waste characteristics </a:t>
            </a:r>
            <a:r>
              <a:rPr lang="en-US" b="1" dirty="0">
                <a:solidFill>
                  <a:prstClr val="black"/>
                </a:solidFill>
              </a:rPr>
              <a:t>still challenging</a:t>
            </a:r>
          </a:p>
        </p:txBody>
      </p:sp>
      <p:sp>
        <p:nvSpPr>
          <p:cNvPr id="7" name="Tijdelijke aanduiding voor voettekst 5">
            <a:extLst>
              <a:ext uri="{FF2B5EF4-FFF2-40B4-BE49-F238E27FC236}">
                <a16:creationId xmlns:a16="http://schemas.microsoft.com/office/drawing/2014/main" id="{F90FF0BD-C8AB-45AE-9027-2AAB3364F8D4}"/>
              </a:ext>
            </a:extLst>
          </p:cNvPr>
          <p:cNvSpPr txBox="1">
            <a:spLocks/>
          </p:cNvSpPr>
          <p:nvPr/>
        </p:nvSpPr>
        <p:spPr>
          <a:xfrm>
            <a:off x="228600" y="6400800"/>
            <a:ext cx="8686800" cy="365125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International Symposium on Enhanced Landfill Mining (ELFM V), February 6</a:t>
            </a:r>
            <a:r>
              <a:rPr lang="en-US" baseline="30000" dirty="0"/>
              <a:t>th</a:t>
            </a:r>
            <a:r>
              <a:rPr lang="en-US" dirty="0"/>
              <a:t> 2020, Leuven - Belgium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78C9928-6F82-46DB-9D99-C5E6166FBA8B}"/>
              </a:ext>
            </a:extLst>
          </p:cNvPr>
          <p:cNvSpPr txBox="1">
            <a:spLocks/>
          </p:cNvSpPr>
          <p:nvPr/>
        </p:nvSpPr>
        <p:spPr>
          <a:xfrm>
            <a:off x="609600" y="2848432"/>
            <a:ext cx="7696200" cy="3628568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>
              <a:buClr>
                <a:schemeClr val="bg2">
                  <a:lumMod val="50000"/>
                </a:schemeClr>
              </a:buClr>
            </a:pPr>
            <a:r>
              <a:rPr lang="en-US" sz="2700" b="1" dirty="0">
                <a:solidFill>
                  <a:prstClr val="black"/>
                </a:solidFill>
              </a:rPr>
              <a:t>Potential</a:t>
            </a:r>
            <a:r>
              <a:rPr lang="en-US" sz="2700" dirty="0">
                <a:solidFill>
                  <a:prstClr val="black"/>
                </a:solidFill>
              </a:rPr>
              <a:t> of landfill-mined waste:</a:t>
            </a:r>
          </a:p>
          <a:p>
            <a:pPr lvl="1" algn="just">
              <a:buClr>
                <a:schemeClr val="bg2">
                  <a:lumMod val="50000"/>
                </a:schemeClr>
              </a:buClr>
            </a:pPr>
            <a:r>
              <a:rPr lang="en-US" sz="2400" b="1" dirty="0">
                <a:solidFill>
                  <a:prstClr val="black"/>
                </a:solidFill>
              </a:rPr>
              <a:t>Waste-to-Material</a:t>
            </a:r>
          </a:p>
          <a:p>
            <a:pPr lvl="2" algn="just">
              <a:buClr>
                <a:schemeClr val="bg2">
                  <a:lumMod val="50000"/>
                </a:schemeClr>
              </a:buClr>
            </a:pPr>
            <a:r>
              <a:rPr lang="en-US" sz="2200" dirty="0">
                <a:solidFill>
                  <a:prstClr val="black"/>
                </a:solidFill>
              </a:rPr>
              <a:t>Ferrous &amp; non-ferrous metals </a:t>
            </a:r>
            <a:r>
              <a:rPr lang="en-US" sz="22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en-US" sz="2200" b="1" dirty="0">
                <a:solidFill>
                  <a:prstClr val="black"/>
                </a:solidFill>
                <a:sym typeface="Wingdings" panose="05000000000000000000" pitchFamily="2" charset="2"/>
              </a:rPr>
              <a:t>Recycled metals</a:t>
            </a:r>
            <a:endParaRPr lang="en-US" sz="2200" b="1" dirty="0">
              <a:solidFill>
                <a:prstClr val="black"/>
              </a:solidFill>
            </a:endParaRPr>
          </a:p>
          <a:p>
            <a:pPr lvl="2" algn="just">
              <a:buClr>
                <a:schemeClr val="bg2">
                  <a:lumMod val="50000"/>
                </a:schemeClr>
              </a:buClr>
            </a:pPr>
            <a:r>
              <a:rPr lang="en-US" sz="2200" dirty="0">
                <a:solidFill>
                  <a:prstClr val="black"/>
                </a:solidFill>
              </a:rPr>
              <a:t>3D fractions (≥90 mm) and inert material (&lt;90 mm)</a:t>
            </a:r>
          </a:p>
          <a:p>
            <a:pPr marL="685800" lvl="2" indent="0" algn="just">
              <a:buClr>
                <a:schemeClr val="bg2">
                  <a:lumMod val="50000"/>
                </a:schemeClr>
              </a:buClr>
              <a:buNone/>
            </a:pPr>
            <a:r>
              <a:rPr lang="en-US" sz="22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en-US" sz="2200" b="1" dirty="0">
                <a:solidFill>
                  <a:prstClr val="black"/>
                </a:solidFill>
                <a:sym typeface="Wingdings" panose="05000000000000000000" pitchFamily="2" charset="2"/>
              </a:rPr>
              <a:t>Construction aggregates</a:t>
            </a:r>
            <a:endParaRPr lang="en-US" sz="2200" b="1" dirty="0">
              <a:solidFill>
                <a:prstClr val="black"/>
              </a:solidFill>
            </a:endParaRPr>
          </a:p>
          <a:p>
            <a:pPr lvl="2" algn="just">
              <a:buClr>
                <a:schemeClr val="bg2">
                  <a:lumMod val="50000"/>
                </a:schemeClr>
              </a:buClr>
            </a:pPr>
            <a:r>
              <a:rPr lang="en-US" sz="2200" dirty="0">
                <a:solidFill>
                  <a:prstClr val="black"/>
                </a:solidFill>
              </a:rPr>
              <a:t>Soil-like fractions (&lt;90 mm) </a:t>
            </a:r>
            <a:r>
              <a:rPr lang="en-US" sz="22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en-US" sz="2200" b="1" dirty="0">
                <a:solidFill>
                  <a:prstClr val="black"/>
                </a:solidFill>
                <a:sym typeface="Wingdings" panose="05000000000000000000" pitchFamily="2" charset="2"/>
              </a:rPr>
              <a:t>Soil substitute in construction applications</a:t>
            </a:r>
            <a:endParaRPr lang="en-US" sz="2200" b="1" dirty="0">
              <a:solidFill>
                <a:prstClr val="black"/>
              </a:solidFill>
            </a:endParaRPr>
          </a:p>
          <a:p>
            <a:pPr lvl="1" algn="just">
              <a:buClr>
                <a:schemeClr val="bg2">
                  <a:lumMod val="50000"/>
                </a:schemeClr>
              </a:buClr>
            </a:pPr>
            <a:r>
              <a:rPr lang="en-US" sz="2400" b="1" dirty="0">
                <a:solidFill>
                  <a:prstClr val="black"/>
                </a:solidFill>
              </a:rPr>
              <a:t>Waste-to-Energy</a:t>
            </a:r>
          </a:p>
          <a:p>
            <a:pPr lvl="2" algn="just">
              <a:buClr>
                <a:schemeClr val="bg2">
                  <a:lumMod val="50000"/>
                </a:schemeClr>
              </a:buClr>
            </a:pPr>
            <a:r>
              <a:rPr lang="en-US" sz="2200" dirty="0">
                <a:solidFill>
                  <a:prstClr val="black"/>
                </a:solidFill>
              </a:rPr>
              <a:t>2D fractions (≥90 mm) and combustible material (&lt;90 mm) </a:t>
            </a:r>
            <a:r>
              <a:rPr lang="en-US" sz="22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en-US" sz="2200" b="1" dirty="0">
                <a:solidFill>
                  <a:prstClr val="black"/>
                </a:solidFill>
                <a:sym typeface="Wingdings" panose="05000000000000000000" pitchFamily="2" charset="2"/>
              </a:rPr>
              <a:t>Alternative fuel (RDF)</a:t>
            </a:r>
            <a:endParaRPr lang="en-US" sz="2200" b="1" dirty="0">
              <a:solidFill>
                <a:prstClr val="black"/>
              </a:solidFill>
            </a:endParaRPr>
          </a:p>
          <a:p>
            <a:pPr algn="just">
              <a:buClr>
                <a:schemeClr val="bg2">
                  <a:lumMod val="50000"/>
                </a:schemeClr>
              </a:buClr>
            </a:pP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3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22</a:t>
            </a:fld>
            <a:endParaRPr lang="en-US"/>
          </a:p>
        </p:txBody>
      </p:sp>
      <p:sp>
        <p:nvSpPr>
          <p:cNvPr id="7" name="Tijdelijke aanduiding voor voettekst 5">
            <a:extLst>
              <a:ext uri="{FF2B5EF4-FFF2-40B4-BE49-F238E27FC236}">
                <a16:creationId xmlns:a16="http://schemas.microsoft.com/office/drawing/2014/main" id="{F90FF0BD-C8AB-45AE-9027-2AAB3364F8D4}"/>
              </a:ext>
            </a:extLst>
          </p:cNvPr>
          <p:cNvSpPr txBox="1">
            <a:spLocks/>
          </p:cNvSpPr>
          <p:nvPr/>
        </p:nvSpPr>
        <p:spPr>
          <a:xfrm>
            <a:off x="228600" y="6400800"/>
            <a:ext cx="8686800" cy="365125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International Symposium on Enhanced Landfill Mining (ELFM V), February 6</a:t>
            </a:r>
            <a:r>
              <a:rPr lang="en-US" baseline="30000" dirty="0"/>
              <a:t>th</a:t>
            </a:r>
            <a:r>
              <a:rPr lang="en-US" dirty="0"/>
              <a:t> 2020, Leuven - Belgium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88985E3-1A6E-4B68-A5E4-F24A4C16719C}"/>
              </a:ext>
            </a:extLst>
          </p:cNvPr>
          <p:cNvSpPr txBox="1">
            <a:spLocks/>
          </p:cNvSpPr>
          <p:nvPr/>
        </p:nvSpPr>
        <p:spPr>
          <a:xfrm>
            <a:off x="609600" y="3505200"/>
            <a:ext cx="7696200" cy="101599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>
              <a:buClr>
                <a:schemeClr val="bg2">
                  <a:lumMod val="50000"/>
                </a:schemeClr>
              </a:buClr>
            </a:pPr>
            <a:r>
              <a:rPr lang="en-US" sz="2500" dirty="0">
                <a:solidFill>
                  <a:prstClr val="black"/>
                </a:solidFill>
              </a:rPr>
              <a:t>In the EU </a:t>
            </a:r>
            <a:r>
              <a:rPr lang="en-US" sz="2500" b="1" dirty="0" err="1">
                <a:solidFill>
                  <a:prstClr val="black"/>
                </a:solidFill>
              </a:rPr>
              <a:t>WtM</a:t>
            </a:r>
            <a:r>
              <a:rPr lang="en-US" sz="2500" dirty="0">
                <a:solidFill>
                  <a:prstClr val="black"/>
                </a:solidFill>
              </a:rPr>
              <a:t> and </a:t>
            </a:r>
            <a:r>
              <a:rPr lang="en-US" sz="2500" b="1" dirty="0" err="1">
                <a:solidFill>
                  <a:prstClr val="black"/>
                </a:solidFill>
              </a:rPr>
              <a:t>WtE</a:t>
            </a:r>
            <a:r>
              <a:rPr lang="en-US" sz="2500" b="1" dirty="0">
                <a:solidFill>
                  <a:prstClr val="black"/>
                </a:solidFill>
              </a:rPr>
              <a:t> valorization </a:t>
            </a:r>
            <a:r>
              <a:rPr lang="en-US" sz="2500" dirty="0">
                <a:solidFill>
                  <a:prstClr val="black"/>
                </a:solidFill>
              </a:rPr>
              <a:t>schemes strongly </a:t>
            </a:r>
            <a:r>
              <a:rPr lang="en-US" sz="2500" b="1" dirty="0">
                <a:solidFill>
                  <a:prstClr val="black"/>
                </a:solidFill>
              </a:rPr>
              <a:t>depend on national and local regulations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369A2AD-FFA8-4046-8D12-E2E6DE4FC3B5}"/>
              </a:ext>
            </a:extLst>
          </p:cNvPr>
          <p:cNvSpPr txBox="1">
            <a:spLocks/>
          </p:cNvSpPr>
          <p:nvPr/>
        </p:nvSpPr>
        <p:spPr>
          <a:xfrm>
            <a:off x="626806" y="4953000"/>
            <a:ext cx="7696200" cy="101599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>
              <a:buClr>
                <a:schemeClr val="bg2">
                  <a:lumMod val="50000"/>
                </a:schemeClr>
              </a:buClr>
            </a:pPr>
            <a:r>
              <a:rPr lang="en-US" sz="2500" b="1" dirty="0">
                <a:solidFill>
                  <a:prstClr val="black"/>
                </a:solidFill>
              </a:rPr>
              <a:t>Greatest challenge in (E)LFM </a:t>
            </a:r>
            <a:r>
              <a:rPr lang="en-US" sz="2500" dirty="0">
                <a:solidFill>
                  <a:prstClr val="black"/>
                </a:solidFill>
              </a:rPr>
              <a:t>frequently lays on </a:t>
            </a:r>
            <a:r>
              <a:rPr lang="en-US" sz="2500" b="1" dirty="0">
                <a:solidFill>
                  <a:prstClr val="black"/>
                </a:solidFill>
              </a:rPr>
              <a:t>economic feasibility</a:t>
            </a:r>
            <a:r>
              <a:rPr lang="en-US" sz="2500" dirty="0">
                <a:solidFill>
                  <a:prstClr val="black"/>
                </a:solidFill>
              </a:rPr>
              <a:t> rather than on technical aspects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0DB649-6010-4141-BC6A-4755916F48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803400"/>
            <a:ext cx="8153400" cy="1473200"/>
          </a:xfrm>
        </p:spPr>
        <p:txBody>
          <a:bodyPr vert="horz">
            <a:normAutofit/>
          </a:bodyPr>
          <a:lstStyle/>
          <a:p>
            <a:pPr algn="just">
              <a:buClr>
                <a:schemeClr val="bg2">
                  <a:lumMod val="50000"/>
                </a:schemeClr>
              </a:buClr>
            </a:pPr>
            <a:r>
              <a:rPr lang="en-US" sz="2500" b="1" dirty="0">
                <a:solidFill>
                  <a:prstClr val="black"/>
                </a:solidFill>
              </a:rPr>
              <a:t>Sensor-based sorting</a:t>
            </a:r>
            <a:r>
              <a:rPr lang="en-US" sz="2500" dirty="0">
                <a:solidFill>
                  <a:prstClr val="black"/>
                </a:solidFill>
              </a:rPr>
              <a:t> can </a:t>
            </a:r>
            <a:r>
              <a:rPr lang="en-US" sz="2500" b="1" dirty="0">
                <a:solidFill>
                  <a:prstClr val="black"/>
                </a:solidFill>
              </a:rPr>
              <a:t>enhance</a:t>
            </a:r>
            <a:r>
              <a:rPr lang="en-US" sz="2500" dirty="0">
                <a:solidFill>
                  <a:prstClr val="black"/>
                </a:solidFill>
              </a:rPr>
              <a:t> outputs for </a:t>
            </a:r>
            <a:r>
              <a:rPr lang="en-US" sz="2500" b="1" dirty="0" err="1">
                <a:solidFill>
                  <a:prstClr val="black"/>
                </a:solidFill>
              </a:rPr>
              <a:t>WtM</a:t>
            </a:r>
            <a:r>
              <a:rPr lang="en-US" sz="2500" dirty="0">
                <a:solidFill>
                  <a:prstClr val="black"/>
                </a:solidFill>
              </a:rPr>
              <a:t> and </a:t>
            </a:r>
            <a:r>
              <a:rPr lang="en-US" sz="2500" b="1" dirty="0" err="1">
                <a:solidFill>
                  <a:prstClr val="black"/>
                </a:solidFill>
              </a:rPr>
              <a:t>WtE</a:t>
            </a:r>
            <a:r>
              <a:rPr lang="en-US" sz="2500" dirty="0">
                <a:solidFill>
                  <a:prstClr val="black"/>
                </a:solidFill>
              </a:rPr>
              <a:t> schemes</a:t>
            </a:r>
          </a:p>
          <a:p>
            <a:pPr lvl="1" algn="just">
              <a:buClr>
                <a:schemeClr val="bg2">
                  <a:lumMod val="50000"/>
                </a:schemeClr>
              </a:buClr>
            </a:pPr>
            <a:r>
              <a:rPr lang="en-US" sz="2200" dirty="0">
                <a:solidFill>
                  <a:prstClr val="black"/>
                </a:solidFill>
              </a:rPr>
              <a:t>Can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significantly</a:t>
            </a:r>
            <a:r>
              <a:rPr lang="en-US" sz="2200" b="1" dirty="0">
                <a:solidFill>
                  <a:prstClr val="black"/>
                </a:solidFill>
              </a:rPr>
              <a:t> affect economic feasibility</a:t>
            </a:r>
          </a:p>
          <a:p>
            <a:pPr algn="just">
              <a:buClr>
                <a:schemeClr val="bg2">
                  <a:lumMod val="50000"/>
                </a:schemeClr>
              </a:buClr>
            </a:pP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2021396" y="1619518"/>
            <a:ext cx="4953000" cy="1219200"/>
          </a:xfrm>
        </p:spPr>
        <p:txBody>
          <a:bodyPr anchor="ctr" anchorCtr="0">
            <a:noAutofit/>
          </a:bodyPr>
          <a:lstStyle/>
          <a:p>
            <a:pPr marL="0" lvl="0" indent="0" algn="ctr">
              <a:buClr>
                <a:schemeClr val="bg2">
                  <a:lumMod val="50000"/>
                </a:schemeClr>
              </a:buClr>
              <a:buNone/>
            </a:pPr>
            <a:r>
              <a:rPr lang="en-US" sz="4000" dirty="0">
                <a:solidFill>
                  <a:schemeClr val="bg1"/>
                </a:solidFill>
              </a:rPr>
              <a:t>THANK YOU FOR YOUR ATTENTION!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5325" y="6219825"/>
            <a:ext cx="838200" cy="381000"/>
          </a:xfrm>
        </p:spPr>
        <p:txBody>
          <a:bodyPr>
            <a:noAutofit/>
          </a:bodyPr>
          <a:lstStyle/>
          <a:p>
            <a:pPr algn="ctr"/>
            <a:fld id="{8F82E0A0-C266-4798-8C8F-B9F91E9DA37E}" type="slidenum">
              <a:rPr lang="en-US" sz="1800" b="0" smtClean="0">
                <a:solidFill>
                  <a:srgbClr val="FFFFFF"/>
                </a:solidFill>
              </a:rPr>
              <a:pPr algn="ctr"/>
              <a:t>23</a:t>
            </a:fld>
            <a:endParaRPr lang="en-US" sz="1800" b="0" dirty="0"/>
          </a:p>
        </p:txBody>
      </p:sp>
      <p:sp>
        <p:nvSpPr>
          <p:cNvPr id="25" name="Rectangle 3"/>
          <p:cNvSpPr>
            <a:spLocks noGrp="1"/>
          </p:cNvSpPr>
          <p:nvPr>
            <p:ph type="title"/>
          </p:nvPr>
        </p:nvSpPr>
        <p:spPr>
          <a:xfrm>
            <a:off x="2362200" y="6124575"/>
            <a:ext cx="6781800" cy="609600"/>
          </a:xfrm>
        </p:spPr>
        <p:txBody>
          <a:bodyPr>
            <a:noAutofit/>
          </a:bodyPr>
          <a:lstStyle/>
          <a:p>
            <a:r>
              <a:rPr lang="en-US" sz="1800" cap="none" dirty="0">
                <a:solidFill>
                  <a:schemeClr val="bg1"/>
                </a:solidFill>
              </a:rPr>
              <a:t>5</a:t>
            </a:r>
            <a:r>
              <a:rPr lang="en-US" sz="1800" cap="none" baseline="30000" dirty="0">
                <a:solidFill>
                  <a:schemeClr val="bg1"/>
                </a:solidFill>
              </a:rPr>
              <a:t>th</a:t>
            </a:r>
            <a:r>
              <a:rPr lang="en-US" sz="1800" cap="none" dirty="0">
                <a:solidFill>
                  <a:schemeClr val="bg1"/>
                </a:solidFill>
              </a:rPr>
              <a:t> International Symposium on Enhanced Landfill Mining</a:t>
            </a:r>
            <a:br>
              <a:rPr lang="en-US" sz="1800" cap="none" dirty="0">
                <a:solidFill>
                  <a:schemeClr val="bg1"/>
                </a:solidFill>
              </a:rPr>
            </a:br>
            <a:r>
              <a:rPr lang="en-US" sz="1800" cap="none" dirty="0">
                <a:solidFill>
                  <a:schemeClr val="bg1"/>
                </a:solidFill>
              </a:rPr>
              <a:t>| February 6</a:t>
            </a:r>
            <a:r>
              <a:rPr lang="en-US" sz="1800" cap="none" baseline="30000" dirty="0">
                <a:solidFill>
                  <a:schemeClr val="bg1"/>
                </a:solidFill>
              </a:rPr>
              <a:t>th</a:t>
            </a:r>
            <a:r>
              <a:rPr lang="en-US" sz="1800" cap="none" dirty="0">
                <a:solidFill>
                  <a:schemeClr val="bg1"/>
                </a:solidFill>
              </a:rPr>
              <a:t> 2020 | Leuven - Belgium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197941"/>
            <a:ext cx="4572000" cy="1764132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4197941"/>
            <a:ext cx="4572000" cy="1764132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100" dirty="0">
              <a:latin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MX" altLang="en-US" sz="1100" dirty="0">
              <a:latin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latin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latin typeface="Tahoma" pitchFamily="34" charset="0"/>
              <a:cs typeface="Tahoma" pitchFamily="34" charset="0"/>
            </a:endParaRPr>
          </a:p>
          <a:p>
            <a:pPr lvl="0" algn="ctr"/>
            <a:r>
              <a:rPr kumimoji="0" lang="en-GB" altLang="en-US" sz="1200" i="0" u="none" strike="noStrike" cap="none" normalizeH="0" baseline="0" dirty="0">
                <a:ln>
                  <a:noFill/>
                </a:ln>
                <a:effectLst/>
                <a:latin typeface="Tahoma" pitchFamily="34" charset="0"/>
                <a:cs typeface="Tahoma" pitchFamily="34" charset="0"/>
              </a:rPr>
              <a:t>The NEW-MINE project has received funding from the European Union's EU Framework Programme for Research and Innovation Horizon 2020 under Grant Agreement No. 721185;</a:t>
            </a:r>
          </a:p>
          <a:p>
            <a:pPr lvl="0" algn="ctr"/>
            <a:r>
              <a:rPr lang="en-GB" altLang="en-US" sz="1200" u="sng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www.</a:t>
            </a:r>
            <a:r>
              <a:rPr lang="en-GB" sz="1200" u="sng" dirty="0">
                <a:solidFill>
                  <a:srgbClr val="0070C0"/>
                </a:solidFill>
              </a:rPr>
              <a:t>new-mine.eu</a:t>
            </a:r>
            <a:endParaRPr kumimoji="0" lang="en-GB" altLang="en-US" sz="1200" i="0" u="none" strike="noStrike" cap="none" normalizeH="0" baseline="0" dirty="0">
              <a:ln>
                <a:noFill/>
              </a:ln>
              <a:effectLst/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http://new-mine.eu/wp-content/uploads/2016/10/flag_yellow_low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8001" y="4572000"/>
            <a:ext cx="755999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/>
          </p:cNvSpPr>
          <p:nvPr/>
        </p:nvSpPr>
        <p:spPr>
          <a:xfrm>
            <a:off x="3048000" y="3048000"/>
            <a:ext cx="3276600" cy="1066800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r">
              <a:buNone/>
            </a:pPr>
            <a:r>
              <a:rPr lang="en-US" sz="1600" dirty="0"/>
              <a:t>Juan Carlos Hernández Parrodi</a:t>
            </a:r>
            <a:endParaRPr lang="en-US" sz="1600" baseline="30000" dirty="0"/>
          </a:p>
          <a:p>
            <a:pPr marL="0" indent="0" algn="r">
              <a:buNone/>
            </a:pPr>
            <a:r>
              <a:rPr lang="en-US" sz="1600" dirty="0"/>
              <a:t>Renewi Belgium SA/NV</a:t>
            </a:r>
          </a:p>
          <a:p>
            <a:pPr marL="0" indent="0" algn="r">
              <a:buNone/>
            </a:pPr>
            <a:r>
              <a:rPr lang="en-US" sz="1400" u="sng" dirty="0">
                <a:solidFill>
                  <a:srgbClr val="0070C0"/>
                </a:solidFill>
              </a:rPr>
              <a:t>Juan.Carlos.Parrodi@Renewi.com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F0D687A-F8AB-4521-B0CB-7011F67927D5}"/>
              </a:ext>
            </a:extLst>
          </p:cNvPr>
          <p:cNvSpPr txBox="1">
            <a:spLocks/>
          </p:cNvSpPr>
          <p:nvPr/>
        </p:nvSpPr>
        <p:spPr>
          <a:xfrm>
            <a:off x="242246" y="2743200"/>
            <a:ext cx="1967554" cy="967076"/>
          </a:xfrm>
          <a:prstGeom prst="rect">
            <a:avLst/>
          </a:prstGeom>
        </p:spPr>
        <p:txBody>
          <a:bodyPr>
            <a:noAutofit/>
          </a:bodyPr>
          <a:lstStyle>
            <a:lvl1pPr indent="0" algn="ctr"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</a:lvl1pPr>
            <a:lvl2pPr marL="640080" indent="-274320" ea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/>
            </a:lvl2pPr>
            <a:lvl3pPr indent="-228600" eaLnBrk="1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/>
            </a:lvl3pPr>
            <a:lvl4pPr indent="-228600" eaLnBrk="1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/>
            </a:lvl4pPr>
            <a:lvl5pPr indent="-228600" eaLnBrk="1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/>
            </a:lvl5pPr>
            <a:lvl6pPr marL="2103120" indent="-228600" eaLnBrk="1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baseline="0"/>
            </a:lvl6pPr>
            <a:lvl7pPr marL="2377440" indent="-228600" eaLnBrk="1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baseline="0"/>
            </a:lvl7pPr>
            <a:lvl8pPr marL="2651760" indent="-228600" eaLnBrk="1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baseline="0"/>
            </a:lvl8pPr>
            <a:lvl9pPr marL="2926080" indent="-228600" eaLnBrk="1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baseline="0"/>
            </a:lvl9pPr>
            <a:extLst/>
          </a:lstStyle>
          <a:p>
            <a:r>
              <a:rPr lang="en-US" sz="1600" dirty="0"/>
              <a:t>Christin Bobe</a:t>
            </a:r>
          </a:p>
          <a:p>
            <a:r>
              <a:rPr lang="en-US" sz="1600" dirty="0" err="1"/>
              <a:t>UGent</a:t>
            </a:r>
            <a:endParaRPr lang="en-US" sz="1600" dirty="0"/>
          </a:p>
          <a:p>
            <a:r>
              <a:rPr lang="en-US" sz="14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Christin.Bobe@UGent.be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3FE9CEDA-4D7D-475E-8C51-F1C5CEEBBACE}"/>
              </a:ext>
            </a:extLst>
          </p:cNvPr>
          <p:cNvSpPr txBox="1">
            <a:spLocks/>
          </p:cNvSpPr>
          <p:nvPr/>
        </p:nvSpPr>
        <p:spPr>
          <a:xfrm>
            <a:off x="1981200" y="511496"/>
            <a:ext cx="3452714" cy="1003018"/>
          </a:xfrm>
          <a:prstGeom prst="rect">
            <a:avLst/>
          </a:prstGeom>
        </p:spPr>
        <p:txBody>
          <a:bodyPr>
            <a:noAutofit/>
          </a:bodyPr>
          <a:lstStyle>
            <a:lvl1pPr indent="0" algn="ctr"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</a:lvl1pPr>
            <a:lvl2pPr marL="640080" indent="-274320" ea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/>
            </a:lvl2pPr>
            <a:lvl3pPr indent="-228600" eaLnBrk="1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/>
            </a:lvl3pPr>
            <a:lvl4pPr indent="-228600" eaLnBrk="1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/>
            </a:lvl4pPr>
            <a:lvl5pPr indent="-228600" eaLnBrk="1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/>
            </a:lvl5pPr>
            <a:lvl6pPr marL="2103120" indent="-228600" eaLnBrk="1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baseline="0"/>
            </a:lvl6pPr>
            <a:lvl7pPr marL="2377440" indent="-228600" eaLnBrk="1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baseline="0"/>
            </a:lvl7pPr>
            <a:lvl8pPr marL="2651760" indent="-228600" eaLnBrk="1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baseline="0"/>
            </a:lvl8pPr>
            <a:lvl9pPr marL="2926080" indent="-228600" eaLnBrk="1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baseline="0"/>
            </a:lvl9pPr>
            <a:extLst/>
          </a:lstStyle>
          <a:p>
            <a:pPr algn="l"/>
            <a:r>
              <a:rPr lang="en-US" sz="1600" dirty="0"/>
              <a:t>Cristina García López</a:t>
            </a:r>
          </a:p>
          <a:p>
            <a:pPr algn="l"/>
            <a:r>
              <a:rPr lang="en-US" sz="1600" dirty="0"/>
              <a:t>RWTH Aachen</a:t>
            </a:r>
          </a:p>
          <a:p>
            <a:pPr algn="l"/>
            <a:r>
              <a:rPr lang="en-US" sz="14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Cristina.GarciaLopez@IAR.RWTH-Aachen.de</a:t>
            </a:r>
            <a:endParaRPr lang="en-US" sz="1400" dirty="0">
              <a:solidFill>
                <a:srgbClr val="0070C0"/>
              </a:solidFill>
            </a:endParaRPr>
          </a:p>
          <a:p>
            <a:pPr algn="l"/>
            <a:endParaRPr lang="en-US" sz="1600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DFDC94B-3F99-4662-A15A-9B72E0464B0D}"/>
              </a:ext>
            </a:extLst>
          </p:cNvPr>
          <p:cNvSpPr txBox="1">
            <a:spLocks/>
          </p:cNvSpPr>
          <p:nvPr/>
        </p:nvSpPr>
        <p:spPr>
          <a:xfrm>
            <a:off x="6367616" y="2743200"/>
            <a:ext cx="2776384" cy="967076"/>
          </a:xfrm>
          <a:prstGeom prst="rect">
            <a:avLst/>
          </a:prstGeom>
        </p:spPr>
        <p:txBody>
          <a:bodyPr>
            <a:noAutofit/>
          </a:bodyPr>
          <a:lstStyle>
            <a:lvl1pPr indent="0" algn="ctr"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</a:lvl1pPr>
            <a:lvl2pPr marL="640080" indent="-274320" ea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/>
            </a:lvl2pPr>
            <a:lvl3pPr indent="-228600" eaLnBrk="1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/>
            </a:lvl3pPr>
            <a:lvl4pPr indent="-228600" eaLnBrk="1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/>
            </a:lvl4pPr>
            <a:lvl5pPr indent="-228600" eaLnBrk="1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/>
            </a:lvl5pPr>
            <a:lvl6pPr marL="2103120" indent="-228600" eaLnBrk="1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baseline="0"/>
            </a:lvl6pPr>
            <a:lvl7pPr marL="2377440" indent="-228600" eaLnBrk="1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baseline="0"/>
            </a:lvl7pPr>
            <a:lvl8pPr marL="2651760" indent="-228600" eaLnBrk="1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baseline="0"/>
            </a:lvl8pPr>
            <a:lvl9pPr marL="2926080" indent="-228600" eaLnBrk="1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baseline="0"/>
            </a:lvl9pPr>
            <a:extLst/>
          </a:lstStyle>
          <a:p>
            <a:r>
              <a:rPr lang="en-US" sz="1600" dirty="0"/>
              <a:t>Bastian Küppers</a:t>
            </a:r>
          </a:p>
          <a:p>
            <a:r>
              <a:rPr lang="en-US" sz="1600" dirty="0" err="1"/>
              <a:t>Montanuniversität</a:t>
            </a:r>
            <a:r>
              <a:rPr lang="en-US" sz="1600" dirty="0"/>
              <a:t> </a:t>
            </a:r>
            <a:r>
              <a:rPr lang="en-US" sz="1600" dirty="0" err="1"/>
              <a:t>Leoben</a:t>
            </a:r>
            <a:endParaRPr lang="en-US" sz="1600" dirty="0"/>
          </a:p>
          <a:p>
            <a:r>
              <a:rPr lang="en-US" sz="1400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Bastian.Kueppers@UniLeoben.ac.at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8E2280-B3C2-42E5-821B-28F23E268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801" y="1483200"/>
            <a:ext cx="1260000" cy="126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8F1048-50F8-4ABD-AC09-9CAB51DCC7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1153" y="340200"/>
            <a:ext cx="1260000" cy="126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C9C33B-A05B-49CE-B98F-568771DF4C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1712" y="1483200"/>
            <a:ext cx="1260000" cy="12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1D600D-4A05-4C9E-ABE8-BE717C53E4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00" y="2838718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45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6518176" cy="1341120"/>
          </a:xfrm>
        </p:spPr>
        <p:txBody>
          <a:bodyPr>
            <a:normAutofit/>
          </a:bodyPr>
          <a:lstStyle/>
          <a:p>
            <a:r>
              <a:rPr lang="en-US" dirty="0"/>
              <a:t>Context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3</a:t>
            </a:fld>
            <a:endParaRPr lang="en-US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7E58D789-88B5-4898-ADAC-47793AD0F91F}"/>
              </a:ext>
            </a:extLst>
          </p:cNvPr>
          <p:cNvSpPr txBox="1">
            <a:spLocks/>
          </p:cNvSpPr>
          <p:nvPr/>
        </p:nvSpPr>
        <p:spPr>
          <a:xfrm>
            <a:off x="228600" y="6400800"/>
            <a:ext cx="8686800" cy="365125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International Symposium on Enhanced Landfill Mining (ELFM V), February 6</a:t>
            </a:r>
            <a:r>
              <a:rPr lang="en-US" baseline="30000" dirty="0"/>
              <a:t>th</a:t>
            </a:r>
            <a:r>
              <a:rPr lang="en-US" dirty="0"/>
              <a:t> 2020, Leuven - Belgium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0229845-C7AD-4BB8-8558-CB6AA735E19B}"/>
              </a:ext>
            </a:extLst>
          </p:cNvPr>
          <p:cNvSpPr/>
          <p:nvPr/>
        </p:nvSpPr>
        <p:spPr>
          <a:xfrm>
            <a:off x="5609304" y="3522530"/>
            <a:ext cx="533400" cy="533400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36FD70F-685D-41FD-8F07-B3EDC8ADCF9D}"/>
              </a:ext>
            </a:extLst>
          </p:cNvPr>
          <p:cNvSpPr/>
          <p:nvPr/>
        </p:nvSpPr>
        <p:spPr>
          <a:xfrm>
            <a:off x="4343400" y="5324385"/>
            <a:ext cx="571500" cy="571500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2D668A-1CC2-4ADE-860E-DAD2533FA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77475"/>
            <a:ext cx="5020375" cy="4680000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19B3FEC2-F76A-4B70-B569-43AA46B51F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67400" y="2362200"/>
            <a:ext cx="3276600" cy="50491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prstClr val="black"/>
                </a:solidFill>
                <a:cs typeface="Calibri"/>
              </a:rPr>
              <a:t>Consortium of </a:t>
            </a:r>
            <a:r>
              <a:rPr lang="en-US" sz="2000" b="1" dirty="0">
                <a:solidFill>
                  <a:prstClr val="black"/>
                </a:solidFill>
                <a:cs typeface="Calibri"/>
              </a:rPr>
              <a:t>17 partners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ABC50E02-D4EB-4D4E-9188-8F3BF5B9ADC9}"/>
              </a:ext>
            </a:extLst>
          </p:cNvPr>
          <p:cNvSpPr txBox="1">
            <a:spLocks/>
          </p:cNvSpPr>
          <p:nvPr/>
        </p:nvSpPr>
        <p:spPr>
          <a:xfrm>
            <a:off x="5867400" y="3566556"/>
            <a:ext cx="3276600" cy="27049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>
                <a:solidFill>
                  <a:prstClr val="black"/>
                </a:solidFill>
                <a:cs typeface="Calibri"/>
              </a:rPr>
              <a:t>Test and study</a:t>
            </a:r>
            <a:r>
              <a:rPr lang="en-US" sz="2000" b="1" dirty="0">
                <a:solidFill>
                  <a:prstClr val="black"/>
                </a:solidFill>
                <a:cs typeface="Calibri"/>
              </a:rPr>
              <a:t> implementation</a:t>
            </a:r>
            <a:r>
              <a:rPr lang="en-US" sz="2000" dirty="0">
                <a:solidFill>
                  <a:prstClr val="black"/>
                </a:solidFill>
                <a:cs typeface="Calibri"/>
              </a:rPr>
              <a:t> of </a:t>
            </a:r>
            <a:r>
              <a:rPr lang="en-US" sz="2000" b="1" dirty="0">
                <a:solidFill>
                  <a:prstClr val="black"/>
                </a:solidFill>
                <a:cs typeface="Calibri"/>
              </a:rPr>
              <a:t>ELFM</a:t>
            </a:r>
          </a:p>
          <a:p>
            <a:pPr lvl="1"/>
            <a:r>
              <a:rPr lang="en-US" sz="1700" dirty="0">
                <a:solidFill>
                  <a:prstClr val="black"/>
                </a:solidFill>
                <a:cs typeface="Calibri"/>
              </a:rPr>
              <a:t>Legacy landfills &amp; dumpsites</a:t>
            </a:r>
          </a:p>
          <a:p>
            <a:pPr lvl="1"/>
            <a:r>
              <a:rPr lang="en-US" sz="1700" dirty="0">
                <a:solidFill>
                  <a:prstClr val="black"/>
                </a:solidFill>
                <a:cs typeface="Calibri"/>
              </a:rPr>
              <a:t>Environmental &amp; health impacts</a:t>
            </a:r>
          </a:p>
          <a:p>
            <a:pPr lvl="1"/>
            <a:r>
              <a:rPr lang="en-US" sz="1700" dirty="0">
                <a:solidFill>
                  <a:prstClr val="black"/>
                </a:solidFill>
                <a:cs typeface="Calibri"/>
              </a:rPr>
              <a:t>Land reclamation</a:t>
            </a:r>
          </a:p>
          <a:p>
            <a:pPr lvl="1"/>
            <a:r>
              <a:rPr lang="en-US" sz="1700" dirty="0">
                <a:solidFill>
                  <a:prstClr val="black"/>
                </a:solidFill>
                <a:cs typeface="Calibri"/>
              </a:rPr>
              <a:t>Waste-to-material (</a:t>
            </a:r>
            <a:r>
              <a:rPr lang="en-US" sz="1700" dirty="0" err="1">
                <a:solidFill>
                  <a:prstClr val="black"/>
                </a:solidFill>
                <a:cs typeface="Calibri"/>
              </a:rPr>
              <a:t>WtM</a:t>
            </a:r>
            <a:r>
              <a:rPr lang="en-US" sz="1700" dirty="0">
                <a:solidFill>
                  <a:prstClr val="black"/>
                </a:solidFill>
                <a:cs typeface="Calibri"/>
              </a:rPr>
              <a:t>)</a:t>
            </a:r>
          </a:p>
          <a:p>
            <a:pPr lvl="1"/>
            <a:r>
              <a:rPr lang="en-US" sz="1700" dirty="0">
                <a:solidFill>
                  <a:prstClr val="black"/>
                </a:solidFill>
                <a:cs typeface="Calibri"/>
              </a:rPr>
              <a:t>Waste-to-energy (</a:t>
            </a:r>
            <a:r>
              <a:rPr lang="en-US" sz="1700" dirty="0" err="1">
                <a:solidFill>
                  <a:prstClr val="black"/>
                </a:solidFill>
                <a:cs typeface="Calibri"/>
              </a:rPr>
              <a:t>WtE</a:t>
            </a:r>
            <a:r>
              <a:rPr lang="en-US" sz="1700" dirty="0">
                <a:solidFill>
                  <a:prstClr val="black"/>
                </a:solidFill>
                <a:cs typeface="Calibri"/>
              </a:rPr>
              <a:t>)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78250D3-F314-412C-BBE8-1756EB5421C7}"/>
              </a:ext>
            </a:extLst>
          </p:cNvPr>
          <p:cNvSpPr txBox="1">
            <a:spLocks/>
          </p:cNvSpPr>
          <p:nvPr/>
        </p:nvSpPr>
        <p:spPr>
          <a:xfrm>
            <a:off x="5867400" y="2870554"/>
            <a:ext cx="3276600" cy="657732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b="1" dirty="0">
                <a:solidFill>
                  <a:prstClr val="black"/>
                </a:solidFill>
                <a:cs typeface="Calibri"/>
              </a:rPr>
              <a:t>Universities</a:t>
            </a:r>
            <a:r>
              <a:rPr lang="en-US" sz="2000" dirty="0">
                <a:solidFill>
                  <a:prstClr val="black"/>
                </a:solidFill>
                <a:cs typeface="Calibri"/>
              </a:rPr>
              <a:t>,</a:t>
            </a:r>
            <a:r>
              <a:rPr lang="en-US" sz="2000" b="1" dirty="0">
                <a:solidFill>
                  <a:prstClr val="black"/>
                </a:solidFill>
                <a:cs typeface="Calibri"/>
              </a:rPr>
              <a:t> research institutions </a:t>
            </a:r>
            <a:r>
              <a:rPr lang="en-US" sz="2000" dirty="0">
                <a:solidFill>
                  <a:prstClr val="black"/>
                </a:solidFill>
                <a:cs typeface="Calibri"/>
              </a:rPr>
              <a:t>and</a:t>
            </a:r>
            <a:r>
              <a:rPr lang="en-US" sz="2000" b="1" dirty="0">
                <a:solidFill>
                  <a:prstClr val="black"/>
                </a:solidFill>
                <a:cs typeface="Calibri"/>
              </a:rPr>
              <a:t> industry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EEC52863-4785-47EB-9E1C-D332EA88375E}"/>
              </a:ext>
            </a:extLst>
          </p:cNvPr>
          <p:cNvSpPr txBox="1">
            <a:spLocks/>
          </p:cNvSpPr>
          <p:nvPr/>
        </p:nvSpPr>
        <p:spPr>
          <a:xfrm>
            <a:off x="5870944" y="1854682"/>
            <a:ext cx="3276600" cy="50751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b="1" dirty="0">
                <a:solidFill>
                  <a:prstClr val="black"/>
                </a:solidFill>
                <a:cs typeface="Calibri"/>
              </a:rPr>
              <a:t>EU research program</a:t>
            </a:r>
          </a:p>
        </p:txBody>
      </p:sp>
    </p:spTree>
    <p:extLst>
      <p:ext uri="{BB962C8B-B14F-4D97-AF65-F5344CB8AC3E}">
        <p14:creationId xmlns:p14="http://schemas.microsoft.com/office/powerpoint/2010/main" val="423647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6518176" cy="1341120"/>
          </a:xfrm>
        </p:spPr>
        <p:txBody>
          <a:bodyPr>
            <a:normAutofit/>
          </a:bodyPr>
          <a:lstStyle/>
          <a:p>
            <a:r>
              <a:rPr lang="en-US" dirty="0"/>
              <a:t>Context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4</a:t>
            </a:fld>
            <a:endParaRPr lang="en-US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7E58D789-88B5-4898-ADAC-47793AD0F91F}"/>
              </a:ext>
            </a:extLst>
          </p:cNvPr>
          <p:cNvSpPr txBox="1">
            <a:spLocks/>
          </p:cNvSpPr>
          <p:nvPr/>
        </p:nvSpPr>
        <p:spPr>
          <a:xfrm>
            <a:off x="228600" y="6400800"/>
            <a:ext cx="8686800" cy="365125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International Symposium on Enhanced Landfill Mining (ELFM V), February 6</a:t>
            </a:r>
            <a:r>
              <a:rPr lang="en-US" baseline="30000" dirty="0"/>
              <a:t>th</a:t>
            </a:r>
            <a:r>
              <a:rPr lang="en-US" dirty="0"/>
              <a:t> 2020, Leuven - Belgium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0229845-C7AD-4BB8-8558-CB6AA735E19B}"/>
              </a:ext>
            </a:extLst>
          </p:cNvPr>
          <p:cNvSpPr/>
          <p:nvPr/>
        </p:nvSpPr>
        <p:spPr>
          <a:xfrm>
            <a:off x="5609304" y="3522530"/>
            <a:ext cx="533400" cy="533400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36FD70F-685D-41FD-8F07-B3EDC8ADCF9D}"/>
              </a:ext>
            </a:extLst>
          </p:cNvPr>
          <p:cNvSpPr/>
          <p:nvPr/>
        </p:nvSpPr>
        <p:spPr>
          <a:xfrm>
            <a:off x="4343400" y="5324385"/>
            <a:ext cx="571500" cy="571500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8034C-47E4-437C-B6F7-B0E722679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49" y="1752600"/>
            <a:ext cx="7392001" cy="4752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5B2C4AE-A93A-4DE9-8F0D-AF98F6CF0BD3}"/>
              </a:ext>
            </a:extLst>
          </p:cNvPr>
          <p:cNvSpPr/>
          <p:nvPr/>
        </p:nvSpPr>
        <p:spPr>
          <a:xfrm>
            <a:off x="2020528" y="2112769"/>
            <a:ext cx="4648200" cy="1943162"/>
          </a:xfrm>
          <a:prstGeom prst="roundRect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56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5180648-507F-44E6-8B06-FD5DF5F36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799" y="4361365"/>
            <a:ext cx="2592191" cy="1944000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6518176" cy="1341120"/>
          </a:xfrm>
        </p:spPr>
        <p:txBody>
          <a:bodyPr>
            <a:normAutofit/>
          </a:bodyPr>
          <a:lstStyle/>
          <a:p>
            <a:r>
              <a:rPr lang="en-US" dirty="0"/>
              <a:t>Context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5</a:t>
            </a:fld>
            <a:endParaRPr lang="en-US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7E58D789-88B5-4898-ADAC-47793AD0F91F}"/>
              </a:ext>
            </a:extLst>
          </p:cNvPr>
          <p:cNvSpPr txBox="1">
            <a:spLocks/>
          </p:cNvSpPr>
          <p:nvPr/>
        </p:nvSpPr>
        <p:spPr>
          <a:xfrm>
            <a:off x="228600" y="6400800"/>
            <a:ext cx="8686800" cy="365125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International Symposium on Enhanced Landfill Mining (ELFM V), February 6</a:t>
            </a:r>
            <a:r>
              <a:rPr lang="en-US" baseline="30000" dirty="0"/>
              <a:t>th</a:t>
            </a:r>
            <a:r>
              <a:rPr lang="en-US" dirty="0"/>
              <a:t> 2020, Leuven - Belgium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8FEC9-F467-4F92-A2FD-7DF38F2C0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2019300"/>
            <a:ext cx="4572000" cy="2247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D852C4-8A95-4570-BEA9-2137C45508CE}"/>
              </a:ext>
            </a:extLst>
          </p:cNvPr>
          <p:cNvSpPr txBox="1"/>
          <p:nvPr/>
        </p:nvSpPr>
        <p:spPr>
          <a:xfrm>
            <a:off x="4038600" y="2019300"/>
            <a:ext cx="4572000" cy="369332"/>
          </a:xfrm>
          <a:prstGeom prst="rect">
            <a:avLst/>
          </a:prstGeom>
          <a:solidFill>
            <a:srgbClr val="00737E">
              <a:alpha val="50000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MSG landfill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FBF09ADB-B6AF-4BF7-BA08-5B4DD78BE1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6645" y="1909916"/>
            <a:ext cx="3537155" cy="87678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prstClr val="black"/>
                </a:solidFill>
                <a:cs typeface="Calibri"/>
              </a:rPr>
              <a:t>NEW-MINE´s case study on</a:t>
            </a:r>
            <a:r>
              <a:rPr lang="en-US" sz="2000" b="1" dirty="0">
                <a:solidFill>
                  <a:prstClr val="black"/>
                </a:solidFill>
                <a:cs typeface="Calibri"/>
              </a:rPr>
              <a:t> implementation of ELFM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3553C62-21EB-4296-96ED-D1346B84CC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4361365"/>
            <a:ext cx="2592000" cy="1944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2140CF-D458-4F86-8901-E6BC6C1DB9EF}"/>
              </a:ext>
            </a:extLst>
          </p:cNvPr>
          <p:cNvSpPr txBox="1"/>
          <p:nvPr/>
        </p:nvSpPr>
        <p:spPr>
          <a:xfrm>
            <a:off x="3733800" y="4361365"/>
            <a:ext cx="2592000" cy="369332"/>
          </a:xfrm>
          <a:prstGeom prst="rect">
            <a:avLst/>
          </a:prstGeom>
          <a:solidFill>
            <a:srgbClr val="00737E">
              <a:alpha val="50000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Excavation zone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137400-EA09-4DD1-B7D8-E51B7835B2B1}"/>
              </a:ext>
            </a:extLst>
          </p:cNvPr>
          <p:cNvSpPr txBox="1"/>
          <p:nvPr/>
        </p:nvSpPr>
        <p:spPr>
          <a:xfrm>
            <a:off x="6400799" y="4363455"/>
            <a:ext cx="2592191" cy="369332"/>
          </a:xfrm>
          <a:prstGeom prst="rect">
            <a:avLst/>
          </a:prstGeom>
          <a:solidFill>
            <a:srgbClr val="00737E">
              <a:alpha val="50000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Excavated volume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0229845-C7AD-4BB8-8558-CB6AA735E19B}"/>
              </a:ext>
            </a:extLst>
          </p:cNvPr>
          <p:cNvSpPr/>
          <p:nvPr/>
        </p:nvSpPr>
        <p:spPr>
          <a:xfrm>
            <a:off x="5609304" y="3522530"/>
            <a:ext cx="533400" cy="533400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36FD70F-685D-41FD-8F07-B3EDC8ADCF9D}"/>
              </a:ext>
            </a:extLst>
          </p:cNvPr>
          <p:cNvSpPr/>
          <p:nvPr/>
        </p:nvSpPr>
        <p:spPr>
          <a:xfrm>
            <a:off x="4343400" y="5324385"/>
            <a:ext cx="571500" cy="571500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59D54F3-F9A2-41EB-8252-D5D21C08C415}"/>
              </a:ext>
            </a:extLst>
          </p:cNvPr>
          <p:cNvSpPr txBox="1">
            <a:spLocks/>
          </p:cNvSpPr>
          <p:nvPr/>
        </p:nvSpPr>
        <p:spPr>
          <a:xfrm>
            <a:off x="196644" y="2704859"/>
            <a:ext cx="3537155" cy="8176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>
                <a:solidFill>
                  <a:prstClr val="black"/>
                </a:solidFill>
                <a:cs typeface="Calibri"/>
              </a:rPr>
              <a:t>Landfill site in </a:t>
            </a:r>
            <a:r>
              <a:rPr lang="en-US" sz="2000" b="1" dirty="0">
                <a:solidFill>
                  <a:prstClr val="black"/>
                </a:solidFill>
                <a:cs typeface="Calibri"/>
              </a:rPr>
              <a:t>Mont-Saint-</a:t>
            </a:r>
            <a:r>
              <a:rPr lang="en-US" sz="2000" b="1" dirty="0" err="1">
                <a:solidFill>
                  <a:prstClr val="black"/>
                </a:solidFill>
                <a:cs typeface="Calibri"/>
              </a:rPr>
              <a:t>Guibert</a:t>
            </a:r>
            <a:r>
              <a:rPr lang="en-US" sz="2000" b="1" dirty="0">
                <a:solidFill>
                  <a:prstClr val="black"/>
                </a:solidFill>
                <a:cs typeface="Calibri"/>
              </a:rPr>
              <a:t> (MSG)</a:t>
            </a:r>
            <a:r>
              <a:rPr lang="en-US" sz="2000" dirty="0">
                <a:solidFill>
                  <a:prstClr val="black"/>
                </a:solidFill>
                <a:cs typeface="Calibri"/>
              </a:rPr>
              <a:t>, Belgium</a:t>
            </a:r>
          </a:p>
          <a:p>
            <a:endParaRPr lang="en-US" sz="2000" b="1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AE2EAAFB-3808-4629-A669-2E76C7FD1F72}"/>
              </a:ext>
            </a:extLst>
          </p:cNvPr>
          <p:cNvSpPr txBox="1">
            <a:spLocks/>
          </p:cNvSpPr>
          <p:nvPr/>
        </p:nvSpPr>
        <p:spPr>
          <a:xfrm>
            <a:off x="196644" y="3525729"/>
            <a:ext cx="3537155" cy="8176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b="1" dirty="0">
                <a:solidFill>
                  <a:prstClr val="black"/>
                </a:solidFill>
                <a:cs typeface="Calibri"/>
              </a:rPr>
              <a:t>Old part</a:t>
            </a:r>
            <a:r>
              <a:rPr lang="en-US" sz="2000" dirty="0">
                <a:solidFill>
                  <a:prstClr val="black"/>
                </a:solidFill>
                <a:cs typeface="Calibri"/>
              </a:rPr>
              <a:t> of landfill</a:t>
            </a:r>
          </a:p>
          <a:p>
            <a:pPr lvl="1"/>
            <a:r>
              <a:rPr lang="en-US" sz="1700" b="1" dirty="0">
                <a:solidFill>
                  <a:prstClr val="black"/>
                </a:solidFill>
                <a:cs typeface="Calibri"/>
              </a:rPr>
              <a:t>1958 - 2014</a:t>
            </a:r>
          </a:p>
          <a:p>
            <a:endParaRPr lang="en-US" sz="2000" b="1" dirty="0">
              <a:solidFill>
                <a:prstClr val="black"/>
              </a:solidFill>
              <a:cs typeface="Calibri"/>
            </a:endParaRPr>
          </a:p>
          <a:p>
            <a:endParaRPr lang="en-US" sz="2000" b="1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9C023368-A2A2-44ED-A9FC-C5B3273B74BD}"/>
              </a:ext>
            </a:extLst>
          </p:cNvPr>
          <p:cNvSpPr txBox="1">
            <a:spLocks/>
          </p:cNvSpPr>
          <p:nvPr/>
        </p:nvSpPr>
        <p:spPr>
          <a:xfrm>
            <a:off x="196643" y="4440129"/>
            <a:ext cx="3537155" cy="8176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b="1" dirty="0">
                <a:solidFill>
                  <a:prstClr val="black"/>
                </a:solidFill>
                <a:cs typeface="Calibri"/>
              </a:rPr>
              <a:t>MSW</a:t>
            </a:r>
            <a:r>
              <a:rPr lang="en-US" sz="2000" dirty="0">
                <a:solidFill>
                  <a:prstClr val="black"/>
                </a:solidFill>
                <a:cs typeface="Calibri"/>
              </a:rPr>
              <a:t>, C&amp;D and non-hazardous IW</a:t>
            </a:r>
          </a:p>
          <a:p>
            <a:endParaRPr lang="en-US" sz="2000" b="1" dirty="0">
              <a:solidFill>
                <a:prstClr val="black"/>
              </a:solidFill>
              <a:cs typeface="Calibri"/>
            </a:endParaRPr>
          </a:p>
          <a:p>
            <a:endParaRPr lang="en-US" sz="2000" b="1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BE282E57-5150-4993-8C79-843E2B4C8F65}"/>
              </a:ext>
            </a:extLst>
          </p:cNvPr>
          <p:cNvSpPr txBox="1">
            <a:spLocks/>
          </p:cNvSpPr>
          <p:nvPr/>
        </p:nvSpPr>
        <p:spPr>
          <a:xfrm>
            <a:off x="196643" y="5269210"/>
            <a:ext cx="3537155" cy="103615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b="1" dirty="0">
                <a:solidFill>
                  <a:prstClr val="black"/>
                </a:solidFill>
                <a:cs typeface="Calibri"/>
              </a:rPr>
              <a:t>Geophysical exploration &amp; material excavation</a:t>
            </a:r>
            <a:r>
              <a:rPr lang="en-US" sz="2000" dirty="0">
                <a:solidFill>
                  <a:prstClr val="black"/>
                </a:solidFill>
                <a:cs typeface="Calibri"/>
              </a:rPr>
              <a:t>           in Jul.-Sep. </a:t>
            </a:r>
            <a:r>
              <a:rPr lang="en-US" sz="2000" b="1" dirty="0">
                <a:solidFill>
                  <a:prstClr val="black"/>
                </a:solidFill>
                <a:cs typeface="Calibri"/>
              </a:rPr>
              <a:t>2017</a:t>
            </a:r>
            <a:endParaRPr lang="en-US" sz="1700" b="1" dirty="0">
              <a:solidFill>
                <a:prstClr val="black"/>
              </a:solidFill>
              <a:cs typeface="Calibri"/>
            </a:endParaRPr>
          </a:p>
          <a:p>
            <a:endParaRPr lang="en-US" sz="2000" b="1" dirty="0">
              <a:solidFill>
                <a:prstClr val="black"/>
              </a:solidFill>
              <a:cs typeface="Calibri"/>
            </a:endParaRPr>
          </a:p>
          <a:p>
            <a:endParaRPr lang="en-US" sz="2000" b="1" dirty="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8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6" grpId="0" animBg="1"/>
      <p:bldP spid="14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6518176" cy="1341120"/>
          </a:xfrm>
        </p:spPr>
        <p:txBody>
          <a:bodyPr>
            <a:normAutofit/>
          </a:bodyPr>
          <a:lstStyle/>
          <a:p>
            <a:r>
              <a:rPr lang="en-US" dirty="0"/>
              <a:t>Geophysical exploration</a:t>
            </a:r>
          </a:p>
        </p:txBody>
      </p:sp>
      <p:sp>
        <p:nvSpPr>
          <p:cNvPr id="3" name="Rectangle 2"/>
          <p:cNvSpPr>
            <a:spLocks noGrp="1"/>
          </p:cNvSpPr>
          <p:nvPr>
            <p:ph sz="quarter" idx="13"/>
          </p:nvPr>
        </p:nvSpPr>
        <p:spPr>
          <a:xfrm>
            <a:off x="609600" y="1803402"/>
            <a:ext cx="7696200" cy="452119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endParaRPr lang="en-US" sz="2400" dirty="0">
              <a:solidFill>
                <a:prstClr val="black"/>
              </a:solidFill>
              <a:cs typeface="Calibri"/>
            </a:endParaRPr>
          </a:p>
          <a:p>
            <a:pPr>
              <a:buFont typeface="Wingdings" charset="2"/>
              <a:buChar char="q"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6</a:t>
            </a:fld>
            <a:endParaRPr lang="en-US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7E58D789-88B5-4898-ADAC-47793AD0F91F}"/>
              </a:ext>
            </a:extLst>
          </p:cNvPr>
          <p:cNvSpPr txBox="1">
            <a:spLocks/>
          </p:cNvSpPr>
          <p:nvPr/>
        </p:nvSpPr>
        <p:spPr>
          <a:xfrm>
            <a:off x="228600" y="6400800"/>
            <a:ext cx="8686800" cy="365125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International Symposium on Enhanced Landfill Mining (ELFM V), February 6</a:t>
            </a:r>
            <a:r>
              <a:rPr lang="en-US" baseline="30000" dirty="0"/>
              <a:t>th</a:t>
            </a:r>
            <a:r>
              <a:rPr lang="en-US" dirty="0"/>
              <a:t> 2020, Leuven - Belgium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BF09ADB-B6AF-4BF7-BA08-5B4DD78BE1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6645" y="1909916"/>
            <a:ext cx="8566355" cy="243348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3200" dirty="0">
                <a:solidFill>
                  <a:prstClr val="black"/>
                </a:solidFill>
              </a:rPr>
              <a:t>Exploration of </a:t>
            </a:r>
            <a:r>
              <a:rPr lang="en-US" sz="3200" b="1" dirty="0">
                <a:solidFill>
                  <a:prstClr val="black"/>
                </a:solidFill>
              </a:rPr>
              <a:t>contrasts in electrical properties of waste material</a:t>
            </a:r>
          </a:p>
          <a:p>
            <a:pPr>
              <a:buFont typeface="Wingdings" charset="2"/>
              <a:buChar char="q"/>
            </a:pPr>
            <a:r>
              <a:rPr lang="en-US" sz="3200" dirty="0">
                <a:solidFill>
                  <a:prstClr val="black"/>
                </a:solidFill>
              </a:rPr>
              <a:t>Electrical property = Resistance/Conductance</a:t>
            </a:r>
          </a:p>
          <a:p>
            <a:pPr>
              <a:buFont typeface="Wingdings" charset="2"/>
              <a:buChar char="q"/>
            </a:pPr>
            <a:r>
              <a:rPr lang="en-US" sz="3200" b="1" dirty="0">
                <a:solidFill>
                  <a:prstClr val="black"/>
                </a:solidFill>
              </a:rPr>
              <a:t>Contrast in conductance = contrast in material?</a:t>
            </a:r>
          </a:p>
          <a:p>
            <a:pPr>
              <a:buFont typeface="Wingdings" charset="2"/>
              <a:buChar char="q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9681" y="4562207"/>
            <a:ext cx="5704638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1. Estimation of waste volume: Capping thickness estimation</a:t>
            </a:r>
          </a:p>
        </p:txBody>
      </p:sp>
    </p:spTree>
    <p:extLst>
      <p:ext uri="{BB962C8B-B14F-4D97-AF65-F5344CB8AC3E}">
        <p14:creationId xmlns:p14="http://schemas.microsoft.com/office/powerpoint/2010/main" val="336644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6518176" cy="1341120"/>
          </a:xfrm>
        </p:spPr>
        <p:txBody>
          <a:bodyPr>
            <a:normAutofit/>
          </a:bodyPr>
          <a:lstStyle/>
          <a:p>
            <a:r>
              <a:rPr lang="en-US" dirty="0"/>
              <a:t>Induction survey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7</a:t>
            </a:fld>
            <a:endParaRPr lang="en-US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7E58D789-88B5-4898-ADAC-47793AD0F91F}"/>
              </a:ext>
            </a:extLst>
          </p:cNvPr>
          <p:cNvSpPr txBox="1">
            <a:spLocks/>
          </p:cNvSpPr>
          <p:nvPr/>
        </p:nvSpPr>
        <p:spPr>
          <a:xfrm>
            <a:off x="228600" y="6400800"/>
            <a:ext cx="8686800" cy="365125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International Symposium on Enhanced Landfill Mining (ELFM V), February 6</a:t>
            </a:r>
            <a:r>
              <a:rPr lang="en-US" baseline="30000" dirty="0"/>
              <a:t>th</a:t>
            </a:r>
            <a:r>
              <a:rPr lang="en-US" dirty="0"/>
              <a:t> 2020, Leuven - Belgium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2846659"/>
            <a:ext cx="5715000" cy="3219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75" y="2013837"/>
            <a:ext cx="3667125" cy="278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04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6518176" cy="1341120"/>
          </a:xfrm>
        </p:spPr>
        <p:txBody>
          <a:bodyPr>
            <a:normAutofit/>
          </a:bodyPr>
          <a:lstStyle/>
          <a:p>
            <a:r>
              <a:rPr lang="en-US" dirty="0"/>
              <a:t>Results - Induction survey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905000"/>
            <a:ext cx="8916315" cy="236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47646" y="4334457"/>
            <a:ext cx="6601107" cy="252354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4648200"/>
            <a:ext cx="5638800" cy="38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752600" y="5181600"/>
            <a:ext cx="4495800" cy="1143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ight Arrow 4"/>
          <p:cNvSpPr/>
          <p:nvPr/>
        </p:nvSpPr>
        <p:spPr>
          <a:xfrm>
            <a:off x="3048000" y="5638800"/>
            <a:ext cx="1828800" cy="1219200"/>
          </a:xfrm>
          <a:prstGeom prst="rightArrow">
            <a:avLst/>
          </a:prstGeom>
          <a:solidFill>
            <a:srgbClr val="F8937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North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7E9C4C-9F60-4D07-A08A-6667F1C24E4B}"/>
              </a:ext>
            </a:extLst>
          </p:cNvPr>
          <p:cNvSpPr txBox="1"/>
          <p:nvPr/>
        </p:nvSpPr>
        <p:spPr>
          <a:xfrm>
            <a:off x="8153400" y="170926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Conductivity</a:t>
            </a:r>
          </a:p>
        </p:txBody>
      </p:sp>
    </p:spTree>
    <p:extLst>
      <p:ext uri="{BB962C8B-B14F-4D97-AF65-F5344CB8AC3E}">
        <p14:creationId xmlns:p14="http://schemas.microsoft.com/office/powerpoint/2010/main" val="320169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99AA09-9351-4A6B-B01B-DD7DCE6E8E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871787"/>
            <a:ext cx="7086600" cy="3986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Second survey – Waste material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52600" y="1828800"/>
            <a:ext cx="5704638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2. Exploration of the electrical conductivity of the waste </a:t>
            </a:r>
          </a:p>
        </p:txBody>
      </p:sp>
    </p:spTree>
    <p:extLst>
      <p:ext uri="{BB962C8B-B14F-4D97-AF65-F5344CB8AC3E}">
        <p14:creationId xmlns:p14="http://schemas.microsoft.com/office/powerpoint/2010/main" val="21005677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 Presentation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idescreen Presentation">
  <a:themeElements>
    <a:clrScheme name="Blauwgro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Media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WidescreenPresentation</Template>
  <TotalTime>0</TotalTime>
  <Words>1204</Words>
  <Application>Microsoft Office PowerPoint</Application>
  <PresentationFormat>On-screen Show (4:3)</PresentationFormat>
  <Paragraphs>246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Courier New</vt:lpstr>
      <vt:lpstr>Tahoma</vt:lpstr>
      <vt:lpstr>Tw Cen MT</vt:lpstr>
      <vt:lpstr>Wingdings</vt:lpstr>
      <vt:lpstr>Wingdings 2</vt:lpstr>
      <vt:lpstr>Widescreen Presentation</vt:lpstr>
      <vt:lpstr>1_Widescreen Presentation</vt:lpstr>
      <vt:lpstr>Innovative Landfill Exploration and Mechanical Processing</vt:lpstr>
      <vt:lpstr>Overview</vt:lpstr>
      <vt:lpstr>Context</vt:lpstr>
      <vt:lpstr>Context</vt:lpstr>
      <vt:lpstr>Context</vt:lpstr>
      <vt:lpstr>Geophysical exploration</vt:lpstr>
      <vt:lpstr>Induction survey</vt:lpstr>
      <vt:lpstr>Results - Induction survey</vt:lpstr>
      <vt:lpstr>Second survey – Waste material</vt:lpstr>
      <vt:lpstr>Second survey – Waste material</vt:lpstr>
      <vt:lpstr>Second survey – Waste material</vt:lpstr>
      <vt:lpstr>Excavation of LF waste</vt:lpstr>
      <vt:lpstr>Mech. pre-processing</vt:lpstr>
      <vt:lpstr>Mech. pre-processing</vt:lpstr>
      <vt:lpstr>Mech. processing of coarse fractions</vt:lpstr>
      <vt:lpstr>Mech. processing of fine fractions 90-4.5 mm</vt:lpstr>
      <vt:lpstr>Mech. processing of fine fractions &lt;4.5 mm</vt:lpstr>
      <vt:lpstr>Mass balance of mech. processing of fine fractions</vt:lpstr>
      <vt:lpstr>Sensor-based sorting</vt:lpstr>
      <vt:lpstr>Sensor-based sorting</vt:lpstr>
      <vt:lpstr>Conclusions</vt:lpstr>
      <vt:lpstr>Conclusions</vt:lpstr>
      <vt:lpstr>5th International Symposium on Enhanced Landfill Mining | February 6th 2020 | Leuven - Belgium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Template - wide</dc:title>
  <dc:subject>Master template</dc:subject>
  <dc:creator/>
  <cp:keywords>KULeuven</cp:keywords>
  <cp:lastModifiedBy/>
  <cp:revision>1</cp:revision>
  <dcterms:created xsi:type="dcterms:W3CDTF">2014-11-21T18:43:15Z</dcterms:created>
  <dcterms:modified xsi:type="dcterms:W3CDTF">2020-03-26T08:36:59Z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